
<file path=[Content_Types].xml><?xml version="1.0" encoding="utf-8"?>
<Types xmlns="http://schemas.openxmlformats.org/package/2006/content-types">
  <Default Extension="fntdata" ContentType="application/x-fontdata"/>
  <Default Extension="gif" ContentType="image/gif"/>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9144000" cy="5143500" type="screen16x9"/>
  <p:notesSz cx="6858000" cy="9144000"/>
  <p:embeddedFontLst>
    <p:embeddedFont>
      <p:font typeface="Proxima Nova" panose="02000506030000020004" pitchFamily="2" charset="0"/>
      <p:regular r:id="rId17"/>
      <p:bold r:id="rId18"/>
      <p:italic r:id="rId19"/>
      <p:boldItalic r:id="rId20"/>
    </p:embeddedFont>
    <p:embeddedFont>
      <p:font typeface="Roboto" panose="02000000000000000000" pitchFamily="2"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2B0422C-2276-4116-BE63-A5C42E71EF25}">
  <a:tblStyle styleId="{82B0422C-2276-4116-BE63-A5C42E71EF2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2"/>
    <p:restoredTop sz="94640"/>
  </p:normalViewPr>
  <p:slideViewPr>
    <p:cSldViewPr snapToGrid="0">
      <p:cViewPr varScale="1">
        <p:scale>
          <a:sx n="149" d="100"/>
          <a:sy n="149" d="100"/>
        </p:scale>
        <p:origin x="664" y="16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41aa3406d6_0_9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241aa3406d6_0_9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41aa3406d6_0_9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241aa3406d6_0_9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41aa3406d6_0_9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241aa3406d6_0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41aa3406d6_0_9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241aa3406d6_0_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41aa3406d6_0_13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241aa3406d6_0_1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41aa3406d6_0_2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41aa3406d6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41aa3406d6_0_2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41aa3406d6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41aa3406d6_0_2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241aa3406d6_0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41aa3406d6_0_5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41aa3406d6_0_5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41aa3406d6_0_9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241aa3406d6_0_9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41aa3406d6_0_9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241aa3406d6_0_9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41aa3406d6_0_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241aa3406d6_0_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41aa3406d6_0_9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41aa3406d6_0_9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cxnSp>
        <p:nvCxnSpPr>
          <p:cNvPr id="10" name="Google Shape;10;p2"/>
          <p:cNvCxnSpPr/>
          <p:nvPr/>
        </p:nvCxnSpPr>
        <p:spPr>
          <a:xfrm>
            <a:off x="0" y="2998150"/>
            <a:ext cx="9144000" cy="0"/>
          </a:xfrm>
          <a:prstGeom prst="straightConnector1">
            <a:avLst/>
          </a:prstGeom>
          <a:noFill/>
          <a:ln w="19050" cap="flat" cmpd="sng">
            <a:solidFill>
              <a:schemeClr val="lt2"/>
            </a:solidFill>
            <a:prstDash val="solid"/>
            <a:round/>
            <a:headEnd type="none" w="sm" len="sm"/>
            <a:tailEnd type="none" w="sm" len="sm"/>
          </a:ln>
        </p:spPr>
      </p:cxnSp>
      <p:sp>
        <p:nvSpPr>
          <p:cNvPr id="11" name="Google Shape;11;p2"/>
          <p:cNvSpPr txBox="1">
            <a:spLocks noGrp="1"/>
          </p:cNvSpPr>
          <p:nvPr>
            <p:ph type="ctrTitle"/>
          </p:nvPr>
        </p:nvSpPr>
        <p:spPr>
          <a:xfrm>
            <a:off x="510450" y="1257300"/>
            <a:ext cx="8123100" cy="15885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12" name="Google Shape;12;p2"/>
          <p:cNvSpPr txBox="1">
            <a:spLocks noGrp="1"/>
          </p:cNvSpPr>
          <p:nvPr>
            <p:ph type="subTitle" idx="1"/>
          </p:nvPr>
        </p:nvSpPr>
        <p:spPr>
          <a:xfrm>
            <a:off x="510450" y="3182313"/>
            <a:ext cx="8123100" cy="630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2400"/>
              <a:buNone/>
              <a:defRPr sz="2400">
                <a:solidFill>
                  <a:schemeClr val="lt1"/>
                </a:solidFill>
              </a:defRPr>
            </a:lvl1pPr>
            <a:lvl2pPr lvl="1">
              <a:lnSpc>
                <a:spcPct val="100000"/>
              </a:lnSpc>
              <a:spcBef>
                <a:spcPts val="0"/>
              </a:spcBef>
              <a:spcAft>
                <a:spcPts val="0"/>
              </a:spcAft>
              <a:buClr>
                <a:schemeClr val="lt1"/>
              </a:buClr>
              <a:buSzPts val="2400"/>
              <a:buNone/>
              <a:defRPr sz="2400">
                <a:solidFill>
                  <a:schemeClr val="lt1"/>
                </a:solidFill>
              </a:defRPr>
            </a:lvl2pPr>
            <a:lvl3pPr lvl="2">
              <a:lnSpc>
                <a:spcPct val="100000"/>
              </a:lnSpc>
              <a:spcBef>
                <a:spcPts val="0"/>
              </a:spcBef>
              <a:spcAft>
                <a:spcPts val="0"/>
              </a:spcAft>
              <a:buClr>
                <a:schemeClr val="lt1"/>
              </a:buClr>
              <a:buSzPts val="2400"/>
              <a:buNone/>
              <a:defRPr sz="2400">
                <a:solidFill>
                  <a:schemeClr val="lt1"/>
                </a:solidFill>
              </a:defRPr>
            </a:lvl3pPr>
            <a:lvl4pPr lvl="3">
              <a:lnSpc>
                <a:spcPct val="100000"/>
              </a:lnSpc>
              <a:spcBef>
                <a:spcPts val="0"/>
              </a:spcBef>
              <a:spcAft>
                <a:spcPts val="0"/>
              </a:spcAft>
              <a:buClr>
                <a:schemeClr val="lt1"/>
              </a:buClr>
              <a:buSzPts val="2400"/>
              <a:buNone/>
              <a:defRPr sz="2400">
                <a:solidFill>
                  <a:schemeClr val="lt1"/>
                </a:solidFill>
              </a:defRPr>
            </a:lvl4pPr>
            <a:lvl5pPr lvl="4">
              <a:lnSpc>
                <a:spcPct val="100000"/>
              </a:lnSpc>
              <a:spcBef>
                <a:spcPts val="0"/>
              </a:spcBef>
              <a:spcAft>
                <a:spcPts val="0"/>
              </a:spcAft>
              <a:buClr>
                <a:schemeClr val="lt1"/>
              </a:buClr>
              <a:buSzPts val="2400"/>
              <a:buNone/>
              <a:defRPr sz="2400">
                <a:solidFill>
                  <a:schemeClr val="lt1"/>
                </a:solidFill>
              </a:defRPr>
            </a:lvl5pPr>
            <a:lvl6pPr lvl="5">
              <a:lnSpc>
                <a:spcPct val="100000"/>
              </a:lnSpc>
              <a:spcBef>
                <a:spcPts val="0"/>
              </a:spcBef>
              <a:spcAft>
                <a:spcPts val="0"/>
              </a:spcAft>
              <a:buClr>
                <a:schemeClr val="lt1"/>
              </a:buClr>
              <a:buSzPts val="2400"/>
              <a:buNone/>
              <a:defRPr sz="2400">
                <a:solidFill>
                  <a:schemeClr val="lt1"/>
                </a:solidFill>
              </a:defRPr>
            </a:lvl6pPr>
            <a:lvl7pPr lvl="6">
              <a:lnSpc>
                <a:spcPct val="100000"/>
              </a:lnSpc>
              <a:spcBef>
                <a:spcPts val="0"/>
              </a:spcBef>
              <a:spcAft>
                <a:spcPts val="0"/>
              </a:spcAft>
              <a:buClr>
                <a:schemeClr val="lt1"/>
              </a:buClr>
              <a:buSzPts val="2400"/>
              <a:buNone/>
              <a:defRPr sz="2400">
                <a:solidFill>
                  <a:schemeClr val="lt1"/>
                </a:solidFill>
              </a:defRPr>
            </a:lvl7pPr>
            <a:lvl8pPr lvl="7">
              <a:lnSpc>
                <a:spcPct val="100000"/>
              </a:lnSpc>
              <a:spcBef>
                <a:spcPts val="0"/>
              </a:spcBef>
              <a:spcAft>
                <a:spcPts val="0"/>
              </a:spcAft>
              <a:buClr>
                <a:schemeClr val="lt1"/>
              </a:buClr>
              <a:buSzPts val="2400"/>
              <a:buNone/>
              <a:defRPr sz="2400">
                <a:solidFill>
                  <a:schemeClr val="lt1"/>
                </a:solidFill>
              </a:defRPr>
            </a:lvl8pPr>
            <a:lvl9pPr lvl="8">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11"/>
          <p:cNvSpPr txBox="1">
            <a:spLocks noGrp="1"/>
          </p:cNvSpPr>
          <p:nvPr>
            <p:ph type="title" hasCustomPrompt="1"/>
          </p:nvPr>
        </p:nvSpPr>
        <p:spPr>
          <a:xfrm>
            <a:off x="311700" y="991475"/>
            <a:ext cx="8520600" cy="19179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14000"/>
              <a:buNone/>
              <a:defRPr sz="14000" b="1"/>
            </a:lvl1pPr>
            <a:lvl2pPr lvl="1" algn="ctr">
              <a:spcBef>
                <a:spcPts val="0"/>
              </a:spcBef>
              <a:spcAft>
                <a:spcPts val="0"/>
              </a:spcAft>
              <a:buSzPts val="14000"/>
              <a:buNone/>
              <a:defRPr sz="14000" b="1"/>
            </a:lvl2pPr>
            <a:lvl3pPr lvl="2" algn="ctr">
              <a:spcBef>
                <a:spcPts val="0"/>
              </a:spcBef>
              <a:spcAft>
                <a:spcPts val="0"/>
              </a:spcAft>
              <a:buSzPts val="14000"/>
              <a:buNone/>
              <a:defRPr sz="14000" b="1"/>
            </a:lvl3pPr>
            <a:lvl4pPr lvl="3" algn="ctr">
              <a:spcBef>
                <a:spcPts val="0"/>
              </a:spcBef>
              <a:spcAft>
                <a:spcPts val="0"/>
              </a:spcAft>
              <a:buSzPts val="14000"/>
              <a:buNone/>
              <a:defRPr sz="14000" b="1"/>
            </a:lvl4pPr>
            <a:lvl5pPr lvl="4" algn="ctr">
              <a:spcBef>
                <a:spcPts val="0"/>
              </a:spcBef>
              <a:spcAft>
                <a:spcPts val="0"/>
              </a:spcAft>
              <a:buSzPts val="14000"/>
              <a:buNone/>
              <a:defRPr sz="14000" b="1"/>
            </a:lvl5pPr>
            <a:lvl6pPr lvl="5" algn="ctr">
              <a:spcBef>
                <a:spcPts val="0"/>
              </a:spcBef>
              <a:spcAft>
                <a:spcPts val="0"/>
              </a:spcAft>
              <a:buSzPts val="14000"/>
              <a:buNone/>
              <a:defRPr sz="14000" b="1"/>
            </a:lvl6pPr>
            <a:lvl7pPr lvl="6" algn="ctr">
              <a:spcBef>
                <a:spcPts val="0"/>
              </a:spcBef>
              <a:spcAft>
                <a:spcPts val="0"/>
              </a:spcAft>
              <a:buSzPts val="14000"/>
              <a:buNone/>
              <a:defRPr sz="14000" b="1"/>
            </a:lvl7pPr>
            <a:lvl8pPr lvl="7" algn="ctr">
              <a:spcBef>
                <a:spcPts val="0"/>
              </a:spcBef>
              <a:spcAft>
                <a:spcPts val="0"/>
              </a:spcAft>
              <a:buSzPts val="14000"/>
              <a:buNone/>
              <a:defRPr sz="14000" b="1"/>
            </a:lvl8pPr>
            <a:lvl9pPr lvl="8" algn="ctr">
              <a:spcBef>
                <a:spcPts val="0"/>
              </a:spcBef>
              <a:spcAft>
                <a:spcPts val="0"/>
              </a:spcAft>
              <a:buSzPts val="14000"/>
              <a:buNone/>
              <a:defRPr sz="14000" b="1"/>
            </a:lvl9pPr>
          </a:lstStyle>
          <a:p>
            <a:r>
              <a:t>xx%</a:t>
            </a:r>
          </a:p>
        </p:txBody>
      </p:sp>
      <p:sp>
        <p:nvSpPr>
          <p:cNvPr id="51" name="Google Shape;51;p11"/>
          <p:cNvSpPr txBox="1">
            <a:spLocks noGrp="1"/>
          </p:cNvSpPr>
          <p:nvPr>
            <p:ph type="body" idx="1"/>
          </p:nvPr>
        </p:nvSpPr>
        <p:spPr>
          <a:xfrm>
            <a:off x="311700" y="3071300"/>
            <a:ext cx="8520600" cy="901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cxnSp>
        <p:nvCxnSpPr>
          <p:cNvPr id="15" name="Google Shape;15;p3"/>
          <p:cNvCxnSpPr/>
          <p:nvPr/>
        </p:nvCxnSpPr>
        <p:spPr>
          <a:xfrm>
            <a:off x="0" y="2998150"/>
            <a:ext cx="9144000" cy="0"/>
          </a:xfrm>
          <a:prstGeom prst="straightConnector1">
            <a:avLst/>
          </a:prstGeom>
          <a:noFill/>
          <a:ln w="19050" cap="flat" cmpd="sng">
            <a:solidFill>
              <a:schemeClr val="lt2"/>
            </a:solidFill>
            <a:prstDash val="solid"/>
            <a:round/>
            <a:headEnd type="none" w="sm" len="sm"/>
            <a:tailEnd type="none" w="sm" len="sm"/>
          </a:ln>
        </p:spPr>
      </p:cxnSp>
      <p:sp>
        <p:nvSpPr>
          <p:cNvPr id="16" name="Google Shape;16;p3"/>
          <p:cNvSpPr txBox="1">
            <a:spLocks noGrp="1"/>
          </p:cNvSpPr>
          <p:nvPr>
            <p:ph type="title"/>
          </p:nvPr>
        </p:nvSpPr>
        <p:spPr>
          <a:xfrm>
            <a:off x="510450" y="2057400"/>
            <a:ext cx="8123100" cy="7788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17" name="Google Shape;1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Google Shape;21;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2" name="Google Shape;22;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 name="Google Shape;25;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6" name="Google Shape;26;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 name="Google Shape;34;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526350"/>
            <a:ext cx="57975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7" name="Google Shape;37;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 name="Google Shape;40;p9"/>
          <p:cNvCxnSpPr/>
          <p:nvPr/>
        </p:nvCxnSpPr>
        <p:spPr>
          <a:xfrm>
            <a:off x="5029675" y="4495500"/>
            <a:ext cx="468300" cy="0"/>
          </a:xfrm>
          <a:prstGeom prst="straightConnector1">
            <a:avLst/>
          </a:prstGeom>
          <a:noFill/>
          <a:ln w="19050" cap="flat" cmpd="sng">
            <a:solidFill>
              <a:schemeClr val="lt2"/>
            </a:solidFill>
            <a:prstDash val="solid"/>
            <a:round/>
            <a:headEnd type="none" w="sm" len="sm"/>
            <a:tailEnd type="none" w="sm" len="sm"/>
          </a:ln>
        </p:spPr>
      </p:cxnSp>
      <p:sp>
        <p:nvSpPr>
          <p:cNvPr id="41" name="Google Shape;41;p9"/>
          <p:cNvSpPr txBox="1">
            <a:spLocks noGrp="1"/>
          </p:cNvSpPr>
          <p:nvPr>
            <p:ph type="title"/>
          </p:nvPr>
        </p:nvSpPr>
        <p:spPr>
          <a:xfrm>
            <a:off x="265500" y="1205825"/>
            <a:ext cx="4045200" cy="15096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44" name="Google Shape;44;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682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2100"/>
              <a:buNone/>
              <a:defRPr sz="2100"/>
            </a:lvl1pPr>
          </a:lstStyle>
          <a:p>
            <a:endParaRPr/>
          </a:p>
        </p:txBody>
      </p:sp>
      <p:sp>
        <p:nvSpPr>
          <p:cNvPr id="47" name="Google Shape;47;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pearmin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marL="914400" lvl="1"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marL="1371600" lvl="2"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marL="1828800" lvl="3"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marL="2286000" lvl="4"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marL="2743200" lvl="5"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marL="3200400" lvl="6"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marL="3657600" lvl="7"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marL="4114800" lvl="8" indent="-3175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1"/>
                </a:solidFill>
                <a:latin typeface="Proxima Nova"/>
                <a:ea typeface="Proxima Nova"/>
                <a:cs typeface="Proxima Nova"/>
                <a:sym typeface="Proxima Nova"/>
              </a:defRPr>
            </a:lvl1pPr>
            <a:lvl2pPr lvl="1" algn="r">
              <a:buNone/>
              <a:defRPr sz="1000">
                <a:solidFill>
                  <a:schemeClr val="dk1"/>
                </a:solidFill>
                <a:latin typeface="Proxima Nova"/>
                <a:ea typeface="Proxima Nova"/>
                <a:cs typeface="Proxima Nova"/>
                <a:sym typeface="Proxima Nova"/>
              </a:defRPr>
            </a:lvl2pPr>
            <a:lvl3pPr lvl="2" algn="r">
              <a:buNone/>
              <a:defRPr sz="1000">
                <a:solidFill>
                  <a:schemeClr val="dk1"/>
                </a:solidFill>
                <a:latin typeface="Proxima Nova"/>
                <a:ea typeface="Proxima Nova"/>
                <a:cs typeface="Proxima Nova"/>
                <a:sym typeface="Proxima Nova"/>
              </a:defRPr>
            </a:lvl3pPr>
            <a:lvl4pPr lvl="3" algn="r">
              <a:buNone/>
              <a:defRPr sz="1000">
                <a:solidFill>
                  <a:schemeClr val="dk1"/>
                </a:solidFill>
                <a:latin typeface="Proxima Nova"/>
                <a:ea typeface="Proxima Nova"/>
                <a:cs typeface="Proxima Nova"/>
                <a:sym typeface="Proxima Nova"/>
              </a:defRPr>
            </a:lvl4pPr>
            <a:lvl5pPr lvl="4" algn="r">
              <a:buNone/>
              <a:defRPr sz="1000">
                <a:solidFill>
                  <a:schemeClr val="dk1"/>
                </a:solidFill>
                <a:latin typeface="Proxima Nova"/>
                <a:ea typeface="Proxima Nova"/>
                <a:cs typeface="Proxima Nova"/>
                <a:sym typeface="Proxima Nova"/>
              </a:defRPr>
            </a:lvl5pPr>
            <a:lvl6pPr lvl="5" algn="r">
              <a:buNone/>
              <a:defRPr sz="1000">
                <a:solidFill>
                  <a:schemeClr val="dk1"/>
                </a:solidFill>
                <a:latin typeface="Proxima Nova"/>
                <a:ea typeface="Proxima Nova"/>
                <a:cs typeface="Proxima Nova"/>
                <a:sym typeface="Proxima Nova"/>
              </a:defRPr>
            </a:lvl6pPr>
            <a:lvl7pPr lvl="6" algn="r">
              <a:buNone/>
              <a:defRPr sz="1000">
                <a:solidFill>
                  <a:schemeClr val="dk1"/>
                </a:solidFill>
                <a:latin typeface="Proxima Nova"/>
                <a:ea typeface="Proxima Nova"/>
                <a:cs typeface="Proxima Nova"/>
                <a:sym typeface="Proxima Nova"/>
              </a:defRPr>
            </a:lvl7pPr>
            <a:lvl8pPr lvl="7" algn="r">
              <a:buNone/>
              <a:defRPr sz="1000">
                <a:solidFill>
                  <a:schemeClr val="dk1"/>
                </a:solidFill>
                <a:latin typeface="Proxima Nova"/>
                <a:ea typeface="Proxima Nova"/>
                <a:cs typeface="Proxima Nova"/>
                <a:sym typeface="Proxima Nova"/>
              </a:defRPr>
            </a:lvl8pPr>
            <a:lvl9pPr lvl="8" algn="r">
              <a:buNone/>
              <a:defRPr sz="1000">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510450" y="1257300"/>
            <a:ext cx="8123100" cy="1588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SzPts val="990"/>
              <a:buNone/>
            </a:pPr>
            <a:r>
              <a:rPr lang="en" sz="4220"/>
              <a:t>HOW HPC INCREASED THE COMPETITION IN F1</a:t>
            </a:r>
            <a:endParaRPr sz="4220"/>
          </a:p>
        </p:txBody>
      </p:sp>
      <p:sp>
        <p:nvSpPr>
          <p:cNvPr id="60" name="Google Shape;60;p13"/>
          <p:cNvSpPr txBox="1">
            <a:spLocks noGrp="1"/>
          </p:cNvSpPr>
          <p:nvPr>
            <p:ph type="subTitle" idx="1"/>
          </p:nvPr>
        </p:nvSpPr>
        <p:spPr>
          <a:xfrm>
            <a:off x="510450" y="3182338"/>
            <a:ext cx="8123100" cy="1299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Mirac Aydin</a:t>
            </a:r>
            <a:endParaRPr/>
          </a:p>
          <a:p>
            <a:pPr marL="0" lvl="0" indent="0" algn="l" rtl="0">
              <a:spcBef>
                <a:spcPts val="0"/>
              </a:spcBef>
              <a:spcAft>
                <a:spcPts val="0"/>
              </a:spcAft>
              <a:buNone/>
            </a:pPr>
            <a:r>
              <a:rPr lang="en"/>
              <a:t>mirac.aydin@gwdg.de</a:t>
            </a:r>
            <a:endParaRPr/>
          </a:p>
          <a:p>
            <a:pPr marL="0" lvl="0" indent="0" algn="l" rtl="0">
              <a:spcBef>
                <a:spcPts val="0"/>
              </a:spcBef>
              <a:spcAft>
                <a:spcPts val="0"/>
              </a:spcAft>
              <a:buNone/>
            </a:pPr>
            <a:endParaRPr/>
          </a:p>
        </p:txBody>
      </p:sp>
      <p:sp>
        <p:nvSpPr>
          <p:cNvPr id="61" name="Google Shape;61;p13"/>
          <p:cNvSpPr txBox="1"/>
          <p:nvPr/>
        </p:nvSpPr>
        <p:spPr>
          <a:xfrm>
            <a:off x="4010400" y="4587150"/>
            <a:ext cx="1123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Proxima Nova"/>
                <a:ea typeface="Proxima Nova"/>
                <a:cs typeface="Proxima Nova"/>
                <a:sym typeface="Proxima Nova"/>
              </a:rPr>
              <a:t>10.05.2023</a:t>
            </a:r>
            <a:endParaRPr>
              <a:solidFill>
                <a:schemeClr val="lt1"/>
              </a:solidFill>
              <a:latin typeface="Proxima Nova"/>
              <a:ea typeface="Proxima Nova"/>
              <a:cs typeface="Proxima Nova"/>
              <a:sym typeface="Proxima Nov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2"/>
          <p:cNvSpPr txBox="1">
            <a:spLocks noGrp="1"/>
          </p:cNvSpPr>
          <p:nvPr>
            <p:ph type="body" idx="1"/>
          </p:nvPr>
        </p:nvSpPr>
        <p:spPr>
          <a:xfrm>
            <a:off x="185750" y="690600"/>
            <a:ext cx="4265100" cy="3416400"/>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0"/>
              </a:spcAft>
              <a:buNone/>
            </a:pPr>
            <a:r>
              <a:rPr lang="en" sz="2100">
                <a:solidFill>
                  <a:schemeClr val="dk1"/>
                </a:solidFill>
              </a:rPr>
              <a:t>Tyre testing by tyre companies</a:t>
            </a:r>
            <a:endParaRPr sz="2100">
              <a:solidFill>
                <a:schemeClr val="dk1"/>
              </a:solidFill>
            </a:endParaRPr>
          </a:p>
          <a:p>
            <a:pPr marL="0" lvl="0" indent="0" algn="l" rtl="0">
              <a:spcBef>
                <a:spcPts val="1200"/>
              </a:spcBef>
              <a:spcAft>
                <a:spcPts val="0"/>
              </a:spcAft>
              <a:buNone/>
            </a:pPr>
            <a:r>
              <a:rPr lang="en" sz="2000">
                <a:solidFill>
                  <a:schemeClr val="dk1"/>
                </a:solidFill>
              </a:rPr>
              <a:t>Example scenario:</a:t>
            </a:r>
            <a:endParaRPr sz="2000">
              <a:solidFill>
                <a:schemeClr val="dk1"/>
              </a:solidFill>
            </a:endParaRPr>
          </a:p>
          <a:p>
            <a:pPr marL="457200" lvl="0" indent="-342900" algn="l" rtl="0">
              <a:spcBef>
                <a:spcPts val="1200"/>
              </a:spcBef>
              <a:spcAft>
                <a:spcPts val="0"/>
              </a:spcAft>
              <a:buClr>
                <a:schemeClr val="dk1"/>
              </a:buClr>
              <a:buSzPts val="1800"/>
              <a:buChar char="●"/>
            </a:pPr>
            <a:r>
              <a:rPr lang="en">
                <a:solidFill>
                  <a:schemeClr val="dk1"/>
                </a:solidFill>
              </a:rPr>
              <a:t>Wet tyre testing in summer seasons</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Monaco GP</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Weather is 35C</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Water sprinkler systems</a:t>
            </a:r>
            <a:endParaRPr>
              <a:solidFill>
                <a:schemeClr val="dk1"/>
              </a:solidFill>
            </a:endParaRPr>
          </a:p>
          <a:p>
            <a:pPr marL="0" lvl="0" indent="0" algn="l" rtl="0">
              <a:spcBef>
                <a:spcPts val="1200"/>
              </a:spcBef>
              <a:spcAft>
                <a:spcPts val="0"/>
              </a:spcAft>
              <a:buNone/>
            </a:pPr>
            <a:endParaRPr>
              <a:solidFill>
                <a:schemeClr val="dk1"/>
              </a:solidFill>
            </a:endParaRPr>
          </a:p>
          <a:p>
            <a:pPr marL="0" lvl="0" indent="0" algn="l" rtl="0">
              <a:spcBef>
                <a:spcPts val="1200"/>
              </a:spcBef>
              <a:spcAft>
                <a:spcPts val="1200"/>
              </a:spcAft>
              <a:buNone/>
            </a:pPr>
            <a:r>
              <a:rPr lang="en" b="1" i="1">
                <a:solidFill>
                  <a:schemeClr val="dk1"/>
                </a:solidFill>
              </a:rPr>
              <a:t>You can speed up the testing processes with CFD</a:t>
            </a:r>
            <a:endParaRPr b="1" i="1">
              <a:solidFill>
                <a:schemeClr val="dk1"/>
              </a:solidFill>
            </a:endParaRPr>
          </a:p>
        </p:txBody>
      </p:sp>
      <p:sp>
        <p:nvSpPr>
          <p:cNvPr id="139" name="Google Shape;139;p22"/>
          <p:cNvSpPr txBox="1">
            <a:spLocks noGrp="1"/>
          </p:cNvSpPr>
          <p:nvPr>
            <p:ph type="title"/>
          </p:nvPr>
        </p:nvSpPr>
        <p:spPr>
          <a:xfrm>
            <a:off x="49275"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a:t>COMPUTATIONAL FLUID DYNAMICS</a:t>
            </a:r>
            <a:endParaRPr sz="3020"/>
          </a:p>
        </p:txBody>
      </p:sp>
      <p:pic>
        <p:nvPicPr>
          <p:cNvPr id="140" name="Google Shape;140;p22"/>
          <p:cNvPicPr preferRelativeResize="0"/>
          <p:nvPr/>
        </p:nvPicPr>
        <p:blipFill>
          <a:blip r:embed="rId3">
            <a:alphaModFix/>
          </a:blip>
          <a:stretch>
            <a:fillRect/>
          </a:stretch>
        </p:blipFill>
        <p:spPr>
          <a:xfrm>
            <a:off x="5867038" y="2970625"/>
            <a:ext cx="2673250" cy="2004925"/>
          </a:xfrm>
          <a:prstGeom prst="rect">
            <a:avLst/>
          </a:prstGeom>
          <a:noFill/>
          <a:ln>
            <a:noFill/>
          </a:ln>
        </p:spPr>
      </p:pic>
      <p:pic>
        <p:nvPicPr>
          <p:cNvPr id="141" name="Google Shape;141;p22"/>
          <p:cNvPicPr preferRelativeResize="0"/>
          <p:nvPr/>
        </p:nvPicPr>
        <p:blipFill>
          <a:blip r:embed="rId4">
            <a:alphaModFix/>
          </a:blip>
          <a:stretch>
            <a:fillRect/>
          </a:stretch>
        </p:blipFill>
        <p:spPr>
          <a:xfrm>
            <a:off x="5547925" y="690601"/>
            <a:ext cx="3311475" cy="22076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3"/>
          <p:cNvSpPr txBox="1">
            <a:spLocks noGrp="1"/>
          </p:cNvSpPr>
          <p:nvPr>
            <p:ph type="title"/>
          </p:nvPr>
        </p:nvSpPr>
        <p:spPr>
          <a:xfrm>
            <a:off x="59775" y="98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a:t>INVESTMENT OF TEAMS</a:t>
            </a:r>
            <a:endParaRPr sz="3020"/>
          </a:p>
        </p:txBody>
      </p:sp>
      <p:sp>
        <p:nvSpPr>
          <p:cNvPr id="147" name="Google Shape;147;p23"/>
          <p:cNvSpPr txBox="1">
            <a:spLocks noGrp="1"/>
          </p:cNvSpPr>
          <p:nvPr>
            <p:ph type="body" idx="1"/>
          </p:nvPr>
        </p:nvSpPr>
        <p:spPr>
          <a:xfrm>
            <a:off x="164750" y="911050"/>
            <a:ext cx="8520600" cy="3416400"/>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0"/>
              </a:spcAft>
              <a:buNone/>
            </a:pPr>
            <a:r>
              <a:rPr lang="en">
                <a:solidFill>
                  <a:schemeClr val="dk1"/>
                </a:solidFill>
              </a:rPr>
              <a:t>Some examples of HPC investments of F1 teams</a:t>
            </a:r>
            <a:endParaRPr>
              <a:solidFill>
                <a:schemeClr val="dk1"/>
              </a:solidFill>
            </a:endParaRPr>
          </a:p>
          <a:p>
            <a:pPr marL="0" lvl="0" indent="0" algn="l" rtl="0">
              <a:spcBef>
                <a:spcPts val="1200"/>
              </a:spcBef>
              <a:spcAft>
                <a:spcPts val="0"/>
              </a:spcAft>
              <a:buNone/>
            </a:pPr>
            <a:endParaRPr>
              <a:solidFill>
                <a:schemeClr val="dk1"/>
              </a:solidFill>
            </a:endParaRPr>
          </a:p>
          <a:p>
            <a:pPr marL="0" lvl="0" indent="0" algn="l" rtl="0">
              <a:spcBef>
                <a:spcPts val="1200"/>
              </a:spcBef>
              <a:spcAft>
                <a:spcPts val="0"/>
              </a:spcAft>
              <a:buNone/>
            </a:pPr>
            <a:r>
              <a:rPr lang="en">
                <a:solidFill>
                  <a:schemeClr val="dk1"/>
                </a:solidFill>
              </a:rPr>
              <a:t>Formula1 				→ 	AWS Cloud (Cutting CFD costs by 30%)</a:t>
            </a:r>
            <a:endParaRPr>
              <a:solidFill>
                <a:schemeClr val="dk1"/>
              </a:solidFill>
            </a:endParaRPr>
          </a:p>
          <a:p>
            <a:pPr marL="0" lvl="0" indent="0" algn="l" rtl="0">
              <a:spcBef>
                <a:spcPts val="1200"/>
              </a:spcBef>
              <a:spcAft>
                <a:spcPts val="0"/>
              </a:spcAft>
              <a:buNone/>
            </a:pPr>
            <a:r>
              <a:rPr lang="en">
                <a:solidFill>
                  <a:schemeClr val="dk1"/>
                </a:solidFill>
              </a:rPr>
              <a:t>Mercedes-AMG Petronas 	→ 	HPE </a:t>
            </a:r>
            <a:endParaRPr>
              <a:solidFill>
                <a:schemeClr val="dk1"/>
              </a:solidFill>
            </a:endParaRPr>
          </a:p>
          <a:p>
            <a:pPr marL="0" lvl="0" indent="0" algn="l" rtl="0">
              <a:spcBef>
                <a:spcPts val="1200"/>
              </a:spcBef>
              <a:spcAft>
                <a:spcPts val="0"/>
              </a:spcAft>
              <a:buNone/>
            </a:pPr>
            <a:r>
              <a:rPr lang="en">
                <a:solidFill>
                  <a:schemeClr val="dk1"/>
                </a:solidFill>
              </a:rPr>
              <a:t>McLaren 				→ 	Dell Technologies </a:t>
            </a:r>
            <a:endParaRPr>
              <a:solidFill>
                <a:schemeClr val="dk1"/>
              </a:solidFill>
            </a:endParaRPr>
          </a:p>
          <a:p>
            <a:pPr marL="0" lvl="0" indent="0" algn="l" rtl="0">
              <a:spcBef>
                <a:spcPts val="1200"/>
              </a:spcBef>
              <a:spcAft>
                <a:spcPts val="0"/>
              </a:spcAft>
              <a:buNone/>
            </a:pPr>
            <a:r>
              <a:rPr lang="en">
                <a:solidFill>
                  <a:schemeClr val="dk1"/>
                </a:solidFill>
              </a:rPr>
              <a:t>RedBull 					→ 	Oracle Cloud</a:t>
            </a:r>
            <a:endParaRPr>
              <a:solidFill>
                <a:schemeClr val="dk1"/>
              </a:solidFill>
            </a:endParaRPr>
          </a:p>
          <a:p>
            <a:pPr marL="0" lvl="0" indent="0" algn="l" rtl="0">
              <a:spcBef>
                <a:spcPts val="1200"/>
              </a:spcBef>
              <a:spcAft>
                <a:spcPts val="1200"/>
              </a:spcAft>
              <a:buNone/>
            </a:pPr>
            <a:r>
              <a:rPr lang="en">
                <a:solidFill>
                  <a:schemeClr val="dk1"/>
                </a:solidFill>
              </a:rPr>
              <a:t>Ferrari 					→ 	AWS Cloud</a:t>
            </a:r>
            <a:endParaRPr>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4"/>
          <p:cNvSpPr txBox="1">
            <a:spLocks noGrp="1"/>
          </p:cNvSpPr>
          <p:nvPr>
            <p:ph type="title"/>
          </p:nvPr>
        </p:nvSpPr>
        <p:spPr>
          <a:xfrm>
            <a:off x="122750" y="1616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a:t>SUCCESS STORIES</a:t>
            </a:r>
            <a:endParaRPr sz="3020"/>
          </a:p>
        </p:txBody>
      </p:sp>
      <p:sp>
        <p:nvSpPr>
          <p:cNvPr id="153" name="Google Shape;153;p24"/>
          <p:cNvSpPr txBox="1">
            <a:spLocks noGrp="1"/>
          </p:cNvSpPr>
          <p:nvPr>
            <p:ph type="body" idx="1"/>
          </p:nvPr>
        </p:nvSpPr>
        <p:spPr>
          <a:xfrm>
            <a:off x="238200" y="863550"/>
            <a:ext cx="8520600" cy="4112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solidFill>
                  <a:schemeClr val="dk1"/>
                </a:solidFill>
              </a:rPr>
              <a:t>RedBull Team:</a:t>
            </a:r>
            <a:endParaRPr b="1">
              <a:solidFill>
                <a:schemeClr val="dk1"/>
              </a:solidFill>
            </a:endParaRPr>
          </a:p>
          <a:p>
            <a:pPr marL="457200" lvl="0" indent="-342900" algn="l" rtl="0">
              <a:spcBef>
                <a:spcPts val="1200"/>
              </a:spcBef>
              <a:spcAft>
                <a:spcPts val="0"/>
              </a:spcAft>
              <a:buClr>
                <a:schemeClr val="dk1"/>
              </a:buClr>
              <a:buSzPts val="1800"/>
              <a:buChar char="●"/>
            </a:pPr>
            <a:r>
              <a:rPr lang="en">
                <a:solidFill>
                  <a:schemeClr val="dk1"/>
                </a:solidFill>
              </a:rPr>
              <a:t>Started to use HPC on IBM Platform Computing around 2007</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Developed their cars with mainly CFD simulations rather than wind tunnels</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Won 3 consecutive championships from 2010 to 2012 with Sebastian Vettel.</a:t>
            </a:r>
            <a:endParaRPr>
              <a:solidFill>
                <a:schemeClr val="dk1"/>
              </a:solidFill>
            </a:endParaRPr>
          </a:p>
          <a:p>
            <a:pPr marL="0" lvl="0" indent="0" algn="l" rtl="0">
              <a:spcBef>
                <a:spcPts val="1200"/>
              </a:spcBef>
              <a:spcAft>
                <a:spcPts val="0"/>
              </a:spcAft>
              <a:buNone/>
            </a:pPr>
            <a:endParaRPr>
              <a:solidFill>
                <a:schemeClr val="dk1"/>
              </a:solidFill>
            </a:endParaRPr>
          </a:p>
          <a:p>
            <a:pPr marL="0" lvl="0" indent="0" algn="l" rtl="0">
              <a:spcBef>
                <a:spcPts val="1200"/>
              </a:spcBef>
              <a:spcAft>
                <a:spcPts val="0"/>
              </a:spcAft>
              <a:buNone/>
            </a:pPr>
            <a:r>
              <a:rPr lang="en" b="1">
                <a:solidFill>
                  <a:schemeClr val="dk1"/>
                </a:solidFill>
              </a:rPr>
              <a:t>Marussia Team:</a:t>
            </a:r>
            <a:endParaRPr b="1">
              <a:solidFill>
                <a:schemeClr val="dk1"/>
              </a:solidFill>
            </a:endParaRPr>
          </a:p>
          <a:p>
            <a:pPr marL="457200" lvl="0" indent="-342900" algn="l" rtl="0">
              <a:spcBef>
                <a:spcPts val="1200"/>
              </a:spcBef>
              <a:spcAft>
                <a:spcPts val="0"/>
              </a:spcAft>
              <a:buClr>
                <a:schemeClr val="dk1"/>
              </a:buClr>
              <a:buSzPts val="1800"/>
              <a:buChar char="●"/>
            </a:pPr>
            <a:r>
              <a:rPr lang="en">
                <a:solidFill>
                  <a:schemeClr val="dk1"/>
                </a:solidFill>
              </a:rPr>
              <a:t>They started racing in 2010, not enough budget (30£) to rent wind tunnels</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They invest their money on HPC in 2012</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First championship points in 2014</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After the 2015 season → Manor Racing</a:t>
            </a:r>
            <a:endParaRPr>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5"/>
          <p:cNvSpPr txBox="1">
            <a:spLocks noGrp="1"/>
          </p:cNvSpPr>
          <p:nvPr>
            <p:ph type="title"/>
          </p:nvPr>
        </p:nvSpPr>
        <p:spPr>
          <a:xfrm>
            <a:off x="227725" y="2036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a:t>RESULT</a:t>
            </a:r>
            <a:endParaRPr sz="3020"/>
          </a:p>
        </p:txBody>
      </p:sp>
      <p:grpSp>
        <p:nvGrpSpPr>
          <p:cNvPr id="159" name="Google Shape;159;p25"/>
          <p:cNvGrpSpPr/>
          <p:nvPr/>
        </p:nvGrpSpPr>
        <p:grpSpPr>
          <a:xfrm>
            <a:off x="5954050" y="2894085"/>
            <a:ext cx="2469661" cy="1384500"/>
            <a:chOff x="6038025" y="2598925"/>
            <a:chExt cx="2469661" cy="1384500"/>
          </a:xfrm>
        </p:grpSpPr>
        <p:cxnSp>
          <p:nvCxnSpPr>
            <p:cNvPr id="160" name="Google Shape;160;p25"/>
            <p:cNvCxnSpPr/>
            <p:nvPr/>
          </p:nvCxnSpPr>
          <p:spPr>
            <a:xfrm>
              <a:off x="6038025" y="3312550"/>
              <a:ext cx="582000" cy="0"/>
            </a:xfrm>
            <a:prstGeom prst="straightConnector1">
              <a:avLst/>
            </a:prstGeom>
            <a:noFill/>
            <a:ln w="9525" cap="flat" cmpd="sng">
              <a:solidFill>
                <a:srgbClr val="C2C2C2"/>
              </a:solidFill>
              <a:prstDash val="solid"/>
              <a:round/>
              <a:headEnd type="none" w="sm" len="sm"/>
              <a:tailEnd type="none" w="sm" len="sm"/>
            </a:ln>
          </p:spPr>
        </p:cxnSp>
        <p:sp>
          <p:nvSpPr>
            <p:cNvPr id="161" name="Google Shape;161;p25"/>
            <p:cNvSpPr txBox="1"/>
            <p:nvPr/>
          </p:nvSpPr>
          <p:spPr>
            <a:xfrm>
              <a:off x="6640486" y="2598925"/>
              <a:ext cx="1867200" cy="138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500" b="1">
                  <a:latin typeface="Roboto"/>
                  <a:ea typeface="Roboto"/>
                  <a:cs typeface="Roboto"/>
                  <a:sym typeface="Roboto"/>
                </a:rPr>
                <a:t>CFD is a very cost effective technology</a:t>
              </a:r>
              <a:endParaRPr sz="1500" b="1">
                <a:latin typeface="Roboto"/>
                <a:ea typeface="Roboto"/>
                <a:cs typeface="Roboto"/>
                <a:sym typeface="Roboto"/>
              </a:endParaRPr>
            </a:p>
          </p:txBody>
        </p:sp>
        <p:sp>
          <p:nvSpPr>
            <p:cNvPr id="162" name="Google Shape;162;p25"/>
            <p:cNvSpPr/>
            <p:nvPr/>
          </p:nvSpPr>
          <p:spPr>
            <a:xfrm>
              <a:off x="6424027" y="3212150"/>
              <a:ext cx="198600" cy="198300"/>
            </a:xfrm>
            <a:prstGeom prst="ellipse">
              <a:avLst/>
            </a:prstGeom>
            <a:solidFill>
              <a:srgbClr val="922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5"/>
            <p:cNvSpPr txBox="1"/>
            <p:nvPr/>
          </p:nvSpPr>
          <p:spPr>
            <a:xfrm>
              <a:off x="6399017" y="3156109"/>
              <a:ext cx="247500"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800">
                  <a:solidFill>
                    <a:srgbClr val="FFFFFF"/>
                  </a:solidFill>
                  <a:latin typeface="Roboto"/>
                  <a:ea typeface="Roboto"/>
                  <a:cs typeface="Roboto"/>
                  <a:sym typeface="Roboto"/>
                </a:rPr>
                <a:t>3</a:t>
              </a:r>
              <a:endParaRPr sz="800">
                <a:solidFill>
                  <a:srgbClr val="FFFFFF"/>
                </a:solidFill>
                <a:latin typeface="Roboto"/>
                <a:ea typeface="Roboto"/>
                <a:cs typeface="Roboto"/>
                <a:sym typeface="Roboto"/>
              </a:endParaRPr>
            </a:p>
          </p:txBody>
        </p:sp>
      </p:grpSp>
      <p:grpSp>
        <p:nvGrpSpPr>
          <p:cNvPr id="164" name="Google Shape;164;p25"/>
          <p:cNvGrpSpPr/>
          <p:nvPr/>
        </p:nvGrpSpPr>
        <p:grpSpPr>
          <a:xfrm>
            <a:off x="552346" y="2121603"/>
            <a:ext cx="2994729" cy="1384500"/>
            <a:chOff x="636321" y="1844098"/>
            <a:chExt cx="2994729" cy="1384500"/>
          </a:xfrm>
        </p:grpSpPr>
        <p:sp>
          <p:nvSpPr>
            <p:cNvPr id="165" name="Google Shape;165;p25"/>
            <p:cNvSpPr txBox="1"/>
            <p:nvPr/>
          </p:nvSpPr>
          <p:spPr>
            <a:xfrm>
              <a:off x="636321" y="1844098"/>
              <a:ext cx="1867200" cy="13845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500" b="1">
                  <a:latin typeface="Roboto"/>
                  <a:ea typeface="Roboto"/>
                  <a:cs typeface="Roboto"/>
                  <a:sym typeface="Roboto"/>
                </a:rPr>
                <a:t>Technology increases the competition between teams</a:t>
              </a:r>
              <a:endParaRPr sz="1500" b="1">
                <a:latin typeface="Roboto"/>
                <a:ea typeface="Roboto"/>
                <a:cs typeface="Roboto"/>
                <a:sym typeface="Roboto"/>
              </a:endParaRPr>
            </a:p>
          </p:txBody>
        </p:sp>
        <p:cxnSp>
          <p:nvCxnSpPr>
            <p:cNvPr id="166" name="Google Shape;166;p25"/>
            <p:cNvCxnSpPr/>
            <p:nvPr/>
          </p:nvCxnSpPr>
          <p:spPr>
            <a:xfrm rot="10800000">
              <a:off x="2587350" y="2536350"/>
              <a:ext cx="1043700" cy="0"/>
            </a:xfrm>
            <a:prstGeom prst="straightConnector1">
              <a:avLst/>
            </a:prstGeom>
            <a:noFill/>
            <a:ln w="9525" cap="flat" cmpd="sng">
              <a:solidFill>
                <a:srgbClr val="C2C2C2"/>
              </a:solidFill>
              <a:prstDash val="solid"/>
              <a:round/>
              <a:headEnd type="none" w="sm" len="sm"/>
              <a:tailEnd type="none" w="sm" len="sm"/>
            </a:ln>
          </p:spPr>
        </p:cxnSp>
        <p:sp>
          <p:nvSpPr>
            <p:cNvPr id="167" name="Google Shape;167;p25"/>
            <p:cNvSpPr/>
            <p:nvPr/>
          </p:nvSpPr>
          <p:spPr>
            <a:xfrm>
              <a:off x="2523501" y="2431050"/>
              <a:ext cx="198600" cy="198300"/>
            </a:xfrm>
            <a:prstGeom prst="ellipse">
              <a:avLst/>
            </a:prstGeom>
            <a:solidFill>
              <a:srgbClr val="761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5"/>
            <p:cNvSpPr txBox="1"/>
            <p:nvPr/>
          </p:nvSpPr>
          <p:spPr>
            <a:xfrm>
              <a:off x="2498491" y="2373759"/>
              <a:ext cx="247500"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800">
                  <a:solidFill>
                    <a:srgbClr val="FFFFFF"/>
                  </a:solidFill>
                  <a:latin typeface="Roboto"/>
                  <a:ea typeface="Roboto"/>
                  <a:cs typeface="Roboto"/>
                  <a:sym typeface="Roboto"/>
                </a:rPr>
                <a:t>2</a:t>
              </a:r>
              <a:endParaRPr sz="800">
                <a:solidFill>
                  <a:srgbClr val="FFFFFF"/>
                </a:solidFill>
                <a:latin typeface="Roboto"/>
                <a:ea typeface="Roboto"/>
                <a:cs typeface="Roboto"/>
                <a:sym typeface="Roboto"/>
              </a:endParaRPr>
            </a:p>
          </p:txBody>
        </p:sp>
      </p:grpSp>
      <p:grpSp>
        <p:nvGrpSpPr>
          <p:cNvPr id="169" name="Google Shape;169;p25"/>
          <p:cNvGrpSpPr/>
          <p:nvPr/>
        </p:nvGrpSpPr>
        <p:grpSpPr>
          <a:xfrm>
            <a:off x="4824125" y="1220420"/>
            <a:ext cx="3599586" cy="1384500"/>
            <a:chOff x="4908100" y="889950"/>
            <a:chExt cx="3599586" cy="1384500"/>
          </a:xfrm>
        </p:grpSpPr>
        <p:cxnSp>
          <p:nvCxnSpPr>
            <p:cNvPr id="170" name="Google Shape;170;p25"/>
            <p:cNvCxnSpPr/>
            <p:nvPr/>
          </p:nvCxnSpPr>
          <p:spPr>
            <a:xfrm>
              <a:off x="4908100" y="1593250"/>
              <a:ext cx="1715100" cy="0"/>
            </a:xfrm>
            <a:prstGeom prst="straightConnector1">
              <a:avLst/>
            </a:prstGeom>
            <a:noFill/>
            <a:ln w="9525" cap="flat" cmpd="sng">
              <a:solidFill>
                <a:srgbClr val="C2C2C2"/>
              </a:solidFill>
              <a:prstDash val="solid"/>
              <a:round/>
              <a:headEnd type="none" w="sm" len="sm"/>
              <a:tailEnd type="none" w="sm" len="sm"/>
            </a:ln>
          </p:spPr>
        </p:cxnSp>
        <p:sp>
          <p:nvSpPr>
            <p:cNvPr id="171" name="Google Shape;171;p25"/>
            <p:cNvSpPr txBox="1"/>
            <p:nvPr/>
          </p:nvSpPr>
          <p:spPr>
            <a:xfrm>
              <a:off x="6640486" y="889950"/>
              <a:ext cx="1867200" cy="138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a:latin typeface="Roboto"/>
                  <a:ea typeface="Roboto"/>
                  <a:cs typeface="Roboto"/>
                  <a:sym typeface="Roboto"/>
                </a:rPr>
                <a:t>The competition increases the quality of races</a:t>
              </a:r>
              <a:endParaRPr sz="1600" b="1">
                <a:latin typeface="Roboto"/>
                <a:ea typeface="Roboto"/>
                <a:cs typeface="Roboto"/>
                <a:sym typeface="Roboto"/>
              </a:endParaRPr>
            </a:p>
          </p:txBody>
        </p:sp>
        <p:sp>
          <p:nvSpPr>
            <p:cNvPr id="172" name="Google Shape;172;p25"/>
            <p:cNvSpPr/>
            <p:nvPr/>
          </p:nvSpPr>
          <p:spPr>
            <a:xfrm>
              <a:off x="6427830" y="1493307"/>
              <a:ext cx="198600" cy="198300"/>
            </a:xfrm>
            <a:prstGeom prst="ellipse">
              <a:avLst/>
            </a:prstGeom>
            <a:solidFill>
              <a:srgbClr val="701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5"/>
            <p:cNvSpPr txBox="1"/>
            <p:nvPr/>
          </p:nvSpPr>
          <p:spPr>
            <a:xfrm>
              <a:off x="6402820" y="1436790"/>
              <a:ext cx="247500"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800">
                  <a:solidFill>
                    <a:srgbClr val="FFFFFF"/>
                  </a:solidFill>
                  <a:latin typeface="Roboto"/>
                  <a:ea typeface="Roboto"/>
                  <a:cs typeface="Roboto"/>
                  <a:sym typeface="Roboto"/>
                </a:rPr>
                <a:t>1</a:t>
              </a:r>
              <a:endParaRPr sz="800">
                <a:solidFill>
                  <a:srgbClr val="FFFFFF"/>
                </a:solidFill>
                <a:latin typeface="Roboto"/>
                <a:ea typeface="Roboto"/>
                <a:cs typeface="Roboto"/>
                <a:sym typeface="Roboto"/>
              </a:endParaRPr>
            </a:p>
          </p:txBody>
        </p:sp>
      </p:grpSp>
      <p:grpSp>
        <p:nvGrpSpPr>
          <p:cNvPr id="174" name="Google Shape;174;p25"/>
          <p:cNvGrpSpPr/>
          <p:nvPr/>
        </p:nvGrpSpPr>
        <p:grpSpPr>
          <a:xfrm>
            <a:off x="2730619" y="1428625"/>
            <a:ext cx="3514811" cy="3252003"/>
            <a:chOff x="2991269" y="1153325"/>
            <a:chExt cx="3514811" cy="3252003"/>
          </a:xfrm>
        </p:grpSpPr>
        <p:sp>
          <p:nvSpPr>
            <p:cNvPr id="175" name="Google Shape;175;p25"/>
            <p:cNvSpPr/>
            <p:nvPr/>
          </p:nvSpPr>
          <p:spPr>
            <a:xfrm>
              <a:off x="3477586" y="2585458"/>
              <a:ext cx="2541910" cy="950456"/>
            </a:xfrm>
            <a:custGeom>
              <a:avLst/>
              <a:gdLst/>
              <a:ahLst/>
              <a:cxnLst/>
              <a:rect l="l" t="t" r="r" b="b"/>
              <a:pathLst>
                <a:path w="126826" h="43529" extrusionOk="0">
                  <a:moveTo>
                    <a:pt x="0" y="20002"/>
                  </a:moveTo>
                  <a:lnTo>
                    <a:pt x="63389" y="43529"/>
                  </a:lnTo>
                  <a:lnTo>
                    <a:pt x="126826" y="19907"/>
                  </a:lnTo>
                  <a:lnTo>
                    <a:pt x="63580" y="0"/>
                  </a:lnTo>
                  <a:close/>
                </a:path>
              </a:pathLst>
            </a:custGeom>
            <a:solidFill>
              <a:srgbClr val="D9D9D9"/>
            </a:solidFill>
            <a:ln>
              <a:noFill/>
            </a:ln>
          </p:spPr>
        </p:sp>
        <p:sp>
          <p:nvSpPr>
            <p:cNvPr id="176" name="Google Shape;176;p25"/>
            <p:cNvSpPr/>
            <p:nvPr/>
          </p:nvSpPr>
          <p:spPr>
            <a:xfrm>
              <a:off x="2991269" y="3020977"/>
              <a:ext cx="1758228" cy="1384350"/>
            </a:xfrm>
            <a:custGeom>
              <a:avLst/>
              <a:gdLst/>
              <a:ahLst/>
              <a:cxnLst/>
              <a:rect l="l" t="t" r="r" b="b"/>
              <a:pathLst>
                <a:path w="87725" h="63817" extrusionOk="0">
                  <a:moveTo>
                    <a:pt x="24288" y="0"/>
                  </a:moveTo>
                  <a:lnTo>
                    <a:pt x="0" y="29908"/>
                  </a:lnTo>
                  <a:lnTo>
                    <a:pt x="87725" y="63817"/>
                  </a:lnTo>
                  <a:lnTo>
                    <a:pt x="87725" y="42291"/>
                  </a:lnTo>
                  <a:lnTo>
                    <a:pt x="87725" y="23526"/>
                  </a:lnTo>
                  <a:close/>
                </a:path>
              </a:pathLst>
            </a:custGeom>
            <a:solidFill>
              <a:srgbClr val="551561"/>
            </a:solidFill>
            <a:ln>
              <a:noFill/>
            </a:ln>
          </p:spPr>
        </p:sp>
        <p:sp>
          <p:nvSpPr>
            <p:cNvPr id="177" name="Google Shape;177;p25"/>
            <p:cNvSpPr/>
            <p:nvPr/>
          </p:nvSpPr>
          <p:spPr>
            <a:xfrm flipH="1">
              <a:off x="4747852" y="3020977"/>
              <a:ext cx="1758228" cy="1384350"/>
            </a:xfrm>
            <a:custGeom>
              <a:avLst/>
              <a:gdLst/>
              <a:ahLst/>
              <a:cxnLst/>
              <a:rect l="l" t="t" r="r" b="b"/>
              <a:pathLst>
                <a:path w="87725" h="63817" extrusionOk="0">
                  <a:moveTo>
                    <a:pt x="24288" y="0"/>
                  </a:moveTo>
                  <a:lnTo>
                    <a:pt x="0" y="29908"/>
                  </a:lnTo>
                  <a:lnTo>
                    <a:pt x="87725" y="63817"/>
                  </a:lnTo>
                  <a:lnTo>
                    <a:pt x="87725" y="42291"/>
                  </a:lnTo>
                  <a:lnTo>
                    <a:pt x="87725" y="23526"/>
                  </a:lnTo>
                  <a:close/>
                </a:path>
              </a:pathLst>
            </a:custGeom>
            <a:solidFill>
              <a:srgbClr val="9225A5"/>
            </a:solidFill>
            <a:ln>
              <a:noFill/>
            </a:ln>
          </p:spPr>
        </p:sp>
        <p:sp>
          <p:nvSpPr>
            <p:cNvPr id="178" name="Google Shape;178;p25"/>
            <p:cNvSpPr/>
            <p:nvPr/>
          </p:nvSpPr>
          <p:spPr>
            <a:xfrm>
              <a:off x="3969199" y="2001324"/>
              <a:ext cx="1565850" cy="585863"/>
            </a:xfrm>
            <a:custGeom>
              <a:avLst/>
              <a:gdLst/>
              <a:ahLst/>
              <a:cxnLst/>
              <a:rect l="l" t="t" r="r" b="b"/>
              <a:pathLst>
                <a:path w="24053" h="8150" extrusionOk="0">
                  <a:moveTo>
                    <a:pt x="0" y="3827"/>
                  </a:moveTo>
                  <a:lnTo>
                    <a:pt x="11976" y="8150"/>
                  </a:lnTo>
                  <a:lnTo>
                    <a:pt x="24053" y="3827"/>
                  </a:lnTo>
                  <a:lnTo>
                    <a:pt x="12126" y="0"/>
                  </a:lnTo>
                  <a:close/>
                </a:path>
              </a:pathLst>
            </a:custGeom>
            <a:solidFill>
              <a:srgbClr val="D9D9D9"/>
            </a:solidFill>
            <a:ln>
              <a:noFill/>
            </a:ln>
          </p:spPr>
        </p:sp>
        <p:sp>
          <p:nvSpPr>
            <p:cNvPr id="179" name="Google Shape;179;p25"/>
            <p:cNvSpPr/>
            <p:nvPr/>
          </p:nvSpPr>
          <p:spPr>
            <a:xfrm>
              <a:off x="3563255" y="2275837"/>
              <a:ext cx="1189300" cy="1015326"/>
            </a:xfrm>
            <a:custGeom>
              <a:avLst/>
              <a:gdLst/>
              <a:ahLst/>
              <a:cxnLst/>
              <a:rect l="l" t="t" r="r" b="b"/>
              <a:pathLst>
                <a:path w="18238" h="14114" extrusionOk="0">
                  <a:moveTo>
                    <a:pt x="6262" y="0"/>
                  </a:moveTo>
                  <a:lnTo>
                    <a:pt x="18238" y="4324"/>
                  </a:lnTo>
                  <a:lnTo>
                    <a:pt x="18238" y="14114"/>
                  </a:lnTo>
                  <a:lnTo>
                    <a:pt x="0" y="7554"/>
                  </a:lnTo>
                  <a:close/>
                </a:path>
              </a:pathLst>
            </a:custGeom>
            <a:solidFill>
              <a:srgbClr val="551561"/>
            </a:solidFill>
            <a:ln>
              <a:noFill/>
            </a:ln>
          </p:spPr>
        </p:sp>
        <p:sp>
          <p:nvSpPr>
            <p:cNvPr id="180" name="Google Shape;180;p25"/>
            <p:cNvSpPr/>
            <p:nvPr/>
          </p:nvSpPr>
          <p:spPr>
            <a:xfrm flipH="1">
              <a:off x="4749365" y="2275837"/>
              <a:ext cx="1189300" cy="1015326"/>
            </a:xfrm>
            <a:custGeom>
              <a:avLst/>
              <a:gdLst/>
              <a:ahLst/>
              <a:cxnLst/>
              <a:rect l="l" t="t" r="r" b="b"/>
              <a:pathLst>
                <a:path w="18238" h="14114" extrusionOk="0">
                  <a:moveTo>
                    <a:pt x="6262" y="0"/>
                  </a:moveTo>
                  <a:lnTo>
                    <a:pt x="18238" y="4324"/>
                  </a:lnTo>
                  <a:lnTo>
                    <a:pt x="18238" y="14114"/>
                  </a:lnTo>
                  <a:lnTo>
                    <a:pt x="0" y="7554"/>
                  </a:lnTo>
                  <a:close/>
                </a:path>
              </a:pathLst>
            </a:custGeom>
            <a:solidFill>
              <a:srgbClr val="761E86"/>
            </a:solidFill>
            <a:ln>
              <a:noFill/>
            </a:ln>
          </p:spPr>
        </p:sp>
        <p:sp>
          <p:nvSpPr>
            <p:cNvPr id="181" name="Google Shape;181;p25"/>
            <p:cNvSpPr/>
            <p:nvPr/>
          </p:nvSpPr>
          <p:spPr>
            <a:xfrm>
              <a:off x="4059061" y="1153325"/>
              <a:ext cx="693508" cy="1201140"/>
            </a:xfrm>
            <a:custGeom>
              <a:avLst/>
              <a:gdLst/>
              <a:ahLst/>
              <a:cxnLst/>
              <a:rect l="l" t="t" r="r" b="b"/>
              <a:pathLst>
                <a:path w="10635" h="16697" extrusionOk="0">
                  <a:moveTo>
                    <a:pt x="10635" y="0"/>
                  </a:moveTo>
                  <a:lnTo>
                    <a:pt x="0" y="12722"/>
                  </a:lnTo>
                  <a:lnTo>
                    <a:pt x="10635" y="16697"/>
                  </a:lnTo>
                  <a:close/>
                </a:path>
              </a:pathLst>
            </a:custGeom>
            <a:solidFill>
              <a:srgbClr val="551561"/>
            </a:solidFill>
            <a:ln>
              <a:noFill/>
            </a:ln>
          </p:spPr>
        </p:sp>
        <p:sp>
          <p:nvSpPr>
            <p:cNvPr id="182" name="Google Shape;182;p25"/>
            <p:cNvSpPr/>
            <p:nvPr/>
          </p:nvSpPr>
          <p:spPr>
            <a:xfrm flipH="1">
              <a:off x="4749350" y="1153325"/>
              <a:ext cx="693508" cy="1201140"/>
            </a:xfrm>
            <a:custGeom>
              <a:avLst/>
              <a:gdLst/>
              <a:ahLst/>
              <a:cxnLst/>
              <a:rect l="l" t="t" r="r" b="b"/>
              <a:pathLst>
                <a:path w="10635" h="16697" extrusionOk="0">
                  <a:moveTo>
                    <a:pt x="10635" y="0"/>
                  </a:moveTo>
                  <a:lnTo>
                    <a:pt x="0" y="12722"/>
                  </a:lnTo>
                  <a:lnTo>
                    <a:pt x="10635" y="16697"/>
                  </a:lnTo>
                  <a:close/>
                </a:path>
              </a:pathLst>
            </a:custGeom>
            <a:solidFill>
              <a:srgbClr val="701C7F"/>
            </a:solidFill>
            <a:ln>
              <a:noFill/>
            </a:ln>
          </p:spPr>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26"/>
          <p:cNvPicPr preferRelativeResize="0"/>
          <p:nvPr/>
        </p:nvPicPr>
        <p:blipFill>
          <a:blip r:embed="rId3">
            <a:alphaModFix/>
          </a:blip>
          <a:stretch>
            <a:fillRect/>
          </a:stretch>
        </p:blipFill>
        <p:spPr>
          <a:xfrm>
            <a:off x="120925" y="750725"/>
            <a:ext cx="3162300" cy="3743325"/>
          </a:xfrm>
          <a:prstGeom prst="rect">
            <a:avLst/>
          </a:prstGeom>
          <a:noFill/>
          <a:ln>
            <a:noFill/>
          </a:ln>
        </p:spPr>
      </p:pic>
      <p:sp>
        <p:nvSpPr>
          <p:cNvPr id="188" name="Google Shape;188;p26"/>
          <p:cNvSpPr txBox="1"/>
          <p:nvPr/>
        </p:nvSpPr>
        <p:spPr>
          <a:xfrm>
            <a:off x="3589925" y="1714288"/>
            <a:ext cx="5311500" cy="181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latin typeface="Proxima Nova"/>
                <a:ea typeface="Proxima Nova"/>
                <a:cs typeface="Proxima Nova"/>
                <a:sym typeface="Proxima Nova"/>
              </a:rPr>
              <a:t>“Aerodynamics are for people who can’t build engines”</a:t>
            </a:r>
            <a:endParaRPr sz="3000" b="1">
              <a:latin typeface="Proxima Nova"/>
              <a:ea typeface="Proxima Nova"/>
              <a:cs typeface="Proxima Nova"/>
              <a:sym typeface="Proxima Nova"/>
            </a:endParaRPr>
          </a:p>
          <a:p>
            <a:pPr marL="0" lvl="0" indent="0" algn="l" rtl="0">
              <a:spcBef>
                <a:spcPts val="0"/>
              </a:spcBef>
              <a:spcAft>
                <a:spcPts val="0"/>
              </a:spcAft>
              <a:buNone/>
            </a:pPr>
            <a:endParaRPr sz="2300">
              <a:latin typeface="Proxima Nova"/>
              <a:ea typeface="Proxima Nova"/>
              <a:cs typeface="Proxima Nova"/>
              <a:sym typeface="Proxima Nova"/>
            </a:endParaRPr>
          </a:p>
          <a:p>
            <a:pPr marL="0" lvl="0" indent="457200" algn="l" rtl="0">
              <a:spcBef>
                <a:spcPts val="0"/>
              </a:spcBef>
              <a:spcAft>
                <a:spcPts val="0"/>
              </a:spcAft>
              <a:buNone/>
            </a:pPr>
            <a:r>
              <a:rPr lang="en" sz="2300">
                <a:latin typeface="Proxima Nova"/>
                <a:ea typeface="Proxima Nova"/>
                <a:cs typeface="Proxima Nova"/>
                <a:sym typeface="Proxima Nova"/>
              </a:rPr>
              <a:t>Enzo Ferrari</a:t>
            </a:r>
            <a:endParaRPr sz="2300">
              <a:latin typeface="Proxima Nova"/>
              <a:ea typeface="Proxima Nova"/>
              <a:cs typeface="Proxima Nova"/>
              <a:sym typeface="Proxima Nov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a:t>CONTENT</a:t>
            </a:r>
            <a:endParaRPr sz="3020"/>
          </a:p>
        </p:txBody>
      </p:sp>
      <p:sp>
        <p:nvSpPr>
          <p:cNvPr id="67" name="Google Shape;67;p14"/>
          <p:cNvSpPr txBox="1">
            <a:spLocks noGrp="1"/>
          </p:cNvSpPr>
          <p:nvPr>
            <p:ph type="body" idx="1"/>
          </p:nvPr>
        </p:nvSpPr>
        <p:spPr>
          <a:xfrm>
            <a:off x="311700" y="1519875"/>
            <a:ext cx="8520600" cy="2395500"/>
          </a:xfrm>
          <a:prstGeom prst="rect">
            <a:avLst/>
          </a:prstGeom>
        </p:spPr>
        <p:txBody>
          <a:bodyPr spcFirstLastPara="1" wrap="square" lIns="91425" tIns="91425" rIns="91425" bIns="91425" anchor="t" anchorCtr="0">
            <a:normAutofit/>
          </a:bodyPr>
          <a:lstStyle/>
          <a:p>
            <a:pPr marL="457200" lvl="0" indent="-355600" algn="l" rtl="0">
              <a:lnSpc>
                <a:spcPct val="200000"/>
              </a:lnSpc>
              <a:spcBef>
                <a:spcPts val="0"/>
              </a:spcBef>
              <a:spcAft>
                <a:spcPts val="0"/>
              </a:spcAft>
              <a:buClr>
                <a:schemeClr val="dk1"/>
              </a:buClr>
              <a:buSzPts val="2000"/>
              <a:buChar char="●"/>
            </a:pPr>
            <a:r>
              <a:rPr lang="en" sz="2000">
                <a:solidFill>
                  <a:schemeClr val="dk1"/>
                </a:solidFill>
              </a:rPr>
              <a:t>HPC Applications</a:t>
            </a:r>
            <a:endParaRPr sz="2000">
              <a:solidFill>
                <a:schemeClr val="dk1"/>
              </a:solidFill>
            </a:endParaRPr>
          </a:p>
          <a:p>
            <a:pPr marL="457200" lvl="0" indent="-355600" algn="l" rtl="0">
              <a:lnSpc>
                <a:spcPct val="200000"/>
              </a:lnSpc>
              <a:spcBef>
                <a:spcPts val="0"/>
              </a:spcBef>
              <a:spcAft>
                <a:spcPts val="0"/>
              </a:spcAft>
              <a:buClr>
                <a:schemeClr val="dk1"/>
              </a:buClr>
              <a:buSzPts val="2000"/>
              <a:buChar char="●"/>
            </a:pPr>
            <a:r>
              <a:rPr lang="en" sz="2000">
                <a:solidFill>
                  <a:schemeClr val="dk1"/>
                </a:solidFill>
              </a:rPr>
              <a:t>HPC Usage in F1</a:t>
            </a:r>
            <a:endParaRPr sz="2000">
              <a:solidFill>
                <a:schemeClr val="dk1"/>
              </a:solidFill>
            </a:endParaRPr>
          </a:p>
          <a:p>
            <a:pPr marL="457200" lvl="0" indent="-355600" algn="l" rtl="0">
              <a:lnSpc>
                <a:spcPct val="200000"/>
              </a:lnSpc>
              <a:spcBef>
                <a:spcPts val="0"/>
              </a:spcBef>
              <a:spcAft>
                <a:spcPts val="0"/>
              </a:spcAft>
              <a:buClr>
                <a:schemeClr val="dk1"/>
              </a:buClr>
              <a:buSzPts val="2000"/>
              <a:buChar char="●"/>
            </a:pPr>
            <a:r>
              <a:rPr lang="en" sz="2000">
                <a:solidFill>
                  <a:schemeClr val="dk1"/>
                </a:solidFill>
              </a:rPr>
              <a:t>Success Stories</a:t>
            </a:r>
            <a:endParaRPr sz="200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5"/>
          <p:cNvSpPr txBox="1">
            <a:spLocks noGrp="1"/>
          </p:cNvSpPr>
          <p:nvPr>
            <p:ph type="title"/>
          </p:nvPr>
        </p:nvSpPr>
        <p:spPr>
          <a:xfrm>
            <a:off x="122775" y="1511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a:t>HPC APPLICATIONS</a:t>
            </a:r>
            <a:endParaRPr sz="3020"/>
          </a:p>
        </p:txBody>
      </p:sp>
      <p:sp>
        <p:nvSpPr>
          <p:cNvPr id="73" name="Google Shape;73;p15"/>
          <p:cNvSpPr txBox="1">
            <a:spLocks noGrp="1"/>
          </p:cNvSpPr>
          <p:nvPr>
            <p:ph type="body" idx="1"/>
          </p:nvPr>
        </p:nvSpPr>
        <p:spPr>
          <a:xfrm>
            <a:off x="311700" y="797775"/>
            <a:ext cx="8520600" cy="6402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605"/>
              <a:buNone/>
            </a:pPr>
            <a:r>
              <a:rPr lang="en" sz="2000">
                <a:solidFill>
                  <a:schemeClr val="dk1"/>
                </a:solidFill>
              </a:rPr>
              <a:t>Almost everywhere…</a:t>
            </a:r>
            <a:endParaRPr sz="2000">
              <a:solidFill>
                <a:schemeClr val="dk1"/>
              </a:solidFill>
            </a:endParaRPr>
          </a:p>
          <a:p>
            <a:pPr marL="0" lvl="0" indent="0" algn="l" rtl="0">
              <a:lnSpc>
                <a:spcPct val="95000"/>
              </a:lnSpc>
              <a:spcBef>
                <a:spcPts val="1200"/>
              </a:spcBef>
              <a:spcAft>
                <a:spcPts val="1200"/>
              </a:spcAft>
              <a:buSzPts val="605"/>
              <a:buNone/>
            </a:pPr>
            <a:endParaRPr sz="989">
              <a:solidFill>
                <a:schemeClr val="dk1"/>
              </a:solidFill>
            </a:endParaRPr>
          </a:p>
        </p:txBody>
      </p:sp>
      <p:pic>
        <p:nvPicPr>
          <p:cNvPr id="74" name="Google Shape;74;p15"/>
          <p:cNvPicPr preferRelativeResize="0"/>
          <p:nvPr/>
        </p:nvPicPr>
        <p:blipFill>
          <a:blip r:embed="rId3">
            <a:alphaModFix/>
          </a:blip>
          <a:stretch>
            <a:fillRect/>
          </a:stretch>
        </p:blipFill>
        <p:spPr>
          <a:xfrm>
            <a:off x="311700" y="1511925"/>
            <a:ext cx="1619725" cy="984975"/>
          </a:xfrm>
          <a:prstGeom prst="rect">
            <a:avLst/>
          </a:prstGeom>
          <a:noFill/>
          <a:ln>
            <a:noFill/>
          </a:ln>
        </p:spPr>
      </p:pic>
      <p:sp>
        <p:nvSpPr>
          <p:cNvPr id="75" name="Google Shape;75;p15"/>
          <p:cNvSpPr txBox="1"/>
          <p:nvPr/>
        </p:nvSpPr>
        <p:spPr>
          <a:xfrm>
            <a:off x="229350" y="2570850"/>
            <a:ext cx="17844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Proxima Nova"/>
                <a:ea typeface="Proxima Nova"/>
                <a:cs typeface="Proxima Nova"/>
                <a:sym typeface="Proxima Nova"/>
              </a:rPr>
              <a:t>Machine Learning &amp;</a:t>
            </a:r>
            <a:endParaRPr>
              <a:latin typeface="Proxima Nova"/>
              <a:ea typeface="Proxima Nova"/>
              <a:cs typeface="Proxima Nova"/>
              <a:sym typeface="Proxima Nova"/>
            </a:endParaRPr>
          </a:p>
          <a:p>
            <a:pPr marL="0" lvl="0" indent="0" algn="ctr" rtl="0">
              <a:spcBef>
                <a:spcPts val="0"/>
              </a:spcBef>
              <a:spcAft>
                <a:spcPts val="0"/>
              </a:spcAft>
              <a:buNone/>
            </a:pPr>
            <a:r>
              <a:rPr lang="en">
                <a:latin typeface="Proxima Nova"/>
                <a:ea typeface="Proxima Nova"/>
                <a:cs typeface="Proxima Nova"/>
                <a:sym typeface="Proxima Nova"/>
              </a:rPr>
              <a:t>Deep Learning</a:t>
            </a:r>
            <a:endParaRPr>
              <a:latin typeface="Proxima Nova"/>
              <a:ea typeface="Proxima Nova"/>
              <a:cs typeface="Proxima Nova"/>
              <a:sym typeface="Proxima Nova"/>
            </a:endParaRPr>
          </a:p>
        </p:txBody>
      </p:sp>
      <p:pic>
        <p:nvPicPr>
          <p:cNvPr id="76" name="Google Shape;76;p15"/>
          <p:cNvPicPr preferRelativeResize="0"/>
          <p:nvPr/>
        </p:nvPicPr>
        <p:blipFill>
          <a:blip r:embed="rId4">
            <a:alphaModFix/>
          </a:blip>
          <a:stretch>
            <a:fillRect/>
          </a:stretch>
        </p:blipFill>
        <p:spPr>
          <a:xfrm>
            <a:off x="2379538" y="1511925"/>
            <a:ext cx="1619725" cy="984974"/>
          </a:xfrm>
          <a:prstGeom prst="rect">
            <a:avLst/>
          </a:prstGeom>
          <a:noFill/>
          <a:ln>
            <a:noFill/>
          </a:ln>
        </p:spPr>
      </p:pic>
      <p:sp>
        <p:nvSpPr>
          <p:cNvPr id="77" name="Google Shape;77;p15"/>
          <p:cNvSpPr txBox="1"/>
          <p:nvPr/>
        </p:nvSpPr>
        <p:spPr>
          <a:xfrm>
            <a:off x="2701288" y="2678550"/>
            <a:ext cx="976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Proxima Nova"/>
                <a:ea typeface="Proxima Nova"/>
                <a:cs typeface="Proxima Nova"/>
                <a:sym typeface="Proxima Nova"/>
              </a:rPr>
              <a:t>Genomics</a:t>
            </a:r>
            <a:endParaRPr>
              <a:latin typeface="Proxima Nova"/>
              <a:ea typeface="Proxima Nova"/>
              <a:cs typeface="Proxima Nova"/>
              <a:sym typeface="Proxima Nova"/>
            </a:endParaRPr>
          </a:p>
        </p:txBody>
      </p:sp>
      <p:pic>
        <p:nvPicPr>
          <p:cNvPr id="78" name="Google Shape;78;p15"/>
          <p:cNvPicPr preferRelativeResize="0"/>
          <p:nvPr/>
        </p:nvPicPr>
        <p:blipFill>
          <a:blip r:embed="rId5">
            <a:alphaModFix/>
          </a:blip>
          <a:stretch>
            <a:fillRect/>
          </a:stretch>
        </p:blipFill>
        <p:spPr>
          <a:xfrm>
            <a:off x="6108162" y="3364700"/>
            <a:ext cx="1619724" cy="984976"/>
          </a:xfrm>
          <a:prstGeom prst="rect">
            <a:avLst/>
          </a:prstGeom>
          <a:noFill/>
          <a:ln>
            <a:noFill/>
          </a:ln>
        </p:spPr>
      </p:pic>
      <p:sp>
        <p:nvSpPr>
          <p:cNvPr id="79" name="Google Shape;79;p15"/>
          <p:cNvSpPr txBox="1"/>
          <p:nvPr/>
        </p:nvSpPr>
        <p:spPr>
          <a:xfrm>
            <a:off x="6268963" y="4349675"/>
            <a:ext cx="12981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Proxima Nova"/>
                <a:ea typeface="Proxima Nova"/>
                <a:cs typeface="Proxima Nova"/>
                <a:sym typeface="Proxima Nova"/>
              </a:rPr>
              <a:t>Aviation &amp; Automotive</a:t>
            </a:r>
            <a:endParaRPr>
              <a:latin typeface="Proxima Nova"/>
              <a:ea typeface="Proxima Nova"/>
              <a:cs typeface="Proxima Nova"/>
              <a:sym typeface="Proxima Nova"/>
            </a:endParaRPr>
          </a:p>
        </p:txBody>
      </p:sp>
      <p:pic>
        <p:nvPicPr>
          <p:cNvPr id="80" name="Google Shape;80;p15"/>
          <p:cNvPicPr preferRelativeResize="0"/>
          <p:nvPr/>
        </p:nvPicPr>
        <p:blipFill>
          <a:blip r:embed="rId6">
            <a:alphaModFix/>
          </a:blip>
          <a:stretch>
            <a:fillRect/>
          </a:stretch>
        </p:blipFill>
        <p:spPr>
          <a:xfrm>
            <a:off x="6622776" y="1511925"/>
            <a:ext cx="1619727" cy="984974"/>
          </a:xfrm>
          <a:prstGeom prst="rect">
            <a:avLst/>
          </a:prstGeom>
          <a:noFill/>
          <a:ln>
            <a:noFill/>
          </a:ln>
        </p:spPr>
      </p:pic>
      <p:sp>
        <p:nvSpPr>
          <p:cNvPr id="81" name="Google Shape;81;p15"/>
          <p:cNvSpPr txBox="1"/>
          <p:nvPr/>
        </p:nvSpPr>
        <p:spPr>
          <a:xfrm>
            <a:off x="6783575" y="2570850"/>
            <a:ext cx="1298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Proxima Nova"/>
                <a:ea typeface="Proxima Nova"/>
                <a:cs typeface="Proxima Nova"/>
                <a:sym typeface="Proxima Nova"/>
              </a:rPr>
              <a:t>Oil &amp; Gas</a:t>
            </a:r>
            <a:endParaRPr>
              <a:latin typeface="Proxima Nova"/>
              <a:ea typeface="Proxima Nova"/>
              <a:cs typeface="Proxima Nova"/>
              <a:sym typeface="Proxima Nova"/>
            </a:endParaRPr>
          </a:p>
        </p:txBody>
      </p:sp>
      <p:pic>
        <p:nvPicPr>
          <p:cNvPr id="82" name="Google Shape;82;p15"/>
          <p:cNvPicPr preferRelativeResize="0"/>
          <p:nvPr/>
        </p:nvPicPr>
        <p:blipFill>
          <a:blip r:embed="rId7">
            <a:alphaModFix/>
          </a:blip>
          <a:stretch>
            <a:fillRect/>
          </a:stretch>
        </p:blipFill>
        <p:spPr>
          <a:xfrm>
            <a:off x="1431325" y="3364688"/>
            <a:ext cx="1619700" cy="984975"/>
          </a:xfrm>
          <a:prstGeom prst="rect">
            <a:avLst/>
          </a:prstGeom>
          <a:noFill/>
          <a:ln>
            <a:noFill/>
          </a:ln>
        </p:spPr>
      </p:pic>
      <p:sp>
        <p:nvSpPr>
          <p:cNvPr id="83" name="Google Shape;83;p15"/>
          <p:cNvSpPr txBox="1"/>
          <p:nvPr/>
        </p:nvSpPr>
        <p:spPr>
          <a:xfrm>
            <a:off x="1390225" y="4422900"/>
            <a:ext cx="17019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Proxima Nova"/>
                <a:ea typeface="Proxima Nova"/>
                <a:cs typeface="Proxima Nova"/>
                <a:sym typeface="Proxima Nova"/>
              </a:rPr>
              <a:t>Weather &amp; Climate</a:t>
            </a:r>
            <a:endParaRPr>
              <a:latin typeface="Proxima Nova"/>
              <a:ea typeface="Proxima Nova"/>
              <a:cs typeface="Proxima Nova"/>
              <a:sym typeface="Proxima Nova"/>
            </a:endParaRPr>
          </a:p>
        </p:txBody>
      </p:sp>
      <p:pic>
        <p:nvPicPr>
          <p:cNvPr id="84" name="Google Shape;84;p15"/>
          <p:cNvPicPr preferRelativeResize="0"/>
          <p:nvPr/>
        </p:nvPicPr>
        <p:blipFill>
          <a:blip r:embed="rId8">
            <a:alphaModFix/>
          </a:blip>
          <a:stretch>
            <a:fillRect/>
          </a:stretch>
        </p:blipFill>
        <p:spPr>
          <a:xfrm>
            <a:off x="3818175" y="3364700"/>
            <a:ext cx="1507644" cy="984974"/>
          </a:xfrm>
          <a:prstGeom prst="rect">
            <a:avLst/>
          </a:prstGeom>
          <a:noFill/>
          <a:ln>
            <a:noFill/>
          </a:ln>
        </p:spPr>
      </p:pic>
      <p:sp>
        <p:nvSpPr>
          <p:cNvPr id="85" name="Google Shape;85;p15"/>
          <p:cNvSpPr txBox="1"/>
          <p:nvPr/>
        </p:nvSpPr>
        <p:spPr>
          <a:xfrm>
            <a:off x="3721050" y="4349675"/>
            <a:ext cx="17019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Proxima Nova"/>
                <a:ea typeface="Proxima Nova"/>
                <a:cs typeface="Proxima Nova"/>
                <a:sym typeface="Proxima Nova"/>
              </a:rPr>
              <a:t>Molecular Dynamics</a:t>
            </a:r>
            <a:endParaRPr>
              <a:latin typeface="Proxima Nova"/>
              <a:ea typeface="Proxima Nova"/>
              <a:cs typeface="Proxima Nova"/>
              <a:sym typeface="Proxima Nova"/>
            </a:endParaRPr>
          </a:p>
        </p:txBody>
      </p:sp>
      <p:pic>
        <p:nvPicPr>
          <p:cNvPr id="86" name="Google Shape;86;p15"/>
          <p:cNvPicPr preferRelativeResize="0"/>
          <p:nvPr/>
        </p:nvPicPr>
        <p:blipFill>
          <a:blip r:embed="rId9">
            <a:alphaModFix/>
          </a:blip>
          <a:stretch>
            <a:fillRect/>
          </a:stretch>
        </p:blipFill>
        <p:spPr>
          <a:xfrm>
            <a:off x="4406275" y="1488388"/>
            <a:ext cx="1701899" cy="958112"/>
          </a:xfrm>
          <a:prstGeom prst="rect">
            <a:avLst/>
          </a:prstGeom>
          <a:noFill/>
          <a:ln>
            <a:noFill/>
          </a:ln>
        </p:spPr>
      </p:pic>
      <p:sp>
        <p:nvSpPr>
          <p:cNvPr id="87" name="Google Shape;87;p15"/>
          <p:cNvSpPr txBox="1"/>
          <p:nvPr/>
        </p:nvSpPr>
        <p:spPr>
          <a:xfrm>
            <a:off x="4608175" y="2570850"/>
            <a:ext cx="1298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Proxima Nova"/>
                <a:ea typeface="Proxima Nova"/>
                <a:cs typeface="Proxima Nova"/>
                <a:sym typeface="Proxima Nova"/>
              </a:rPr>
              <a:t>Finance</a:t>
            </a:r>
            <a:endParaRPr>
              <a:latin typeface="Proxima Nova"/>
              <a:ea typeface="Proxima Nova"/>
              <a:cs typeface="Proxima Nova"/>
              <a:sym typeface="Proxima Nov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6"/>
          <p:cNvSpPr txBox="1">
            <a:spLocks noGrp="1"/>
          </p:cNvSpPr>
          <p:nvPr>
            <p:ph type="title"/>
          </p:nvPr>
        </p:nvSpPr>
        <p:spPr>
          <a:xfrm>
            <a:off x="185725" y="2036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a:t>WHAT IS FLUID DYNAMICS?</a:t>
            </a:r>
            <a:endParaRPr sz="3020"/>
          </a:p>
        </p:txBody>
      </p:sp>
      <p:sp>
        <p:nvSpPr>
          <p:cNvPr id="93" name="Google Shape;93;p16"/>
          <p:cNvSpPr txBox="1">
            <a:spLocks noGrp="1"/>
          </p:cNvSpPr>
          <p:nvPr>
            <p:ph type="body" idx="1"/>
          </p:nvPr>
        </p:nvSpPr>
        <p:spPr>
          <a:xfrm>
            <a:off x="311700" y="863550"/>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rgbClr val="333333"/>
                </a:solidFill>
                <a:highlight>
                  <a:srgbClr val="FFFFFF"/>
                </a:highlight>
              </a:rPr>
              <a:t>We are surrounded by fluids</a:t>
            </a:r>
            <a:endParaRPr>
              <a:solidFill>
                <a:srgbClr val="333333"/>
              </a:solidFill>
              <a:highlight>
                <a:srgbClr val="FFFFFF"/>
              </a:highlight>
            </a:endParaRPr>
          </a:p>
          <a:p>
            <a:pPr marL="457200" lvl="0" indent="-342900" algn="l" rtl="0">
              <a:spcBef>
                <a:spcPts val="1200"/>
              </a:spcBef>
              <a:spcAft>
                <a:spcPts val="0"/>
              </a:spcAft>
              <a:buClr>
                <a:srgbClr val="333333"/>
              </a:buClr>
              <a:buSzPts val="1800"/>
              <a:buChar char="●"/>
            </a:pPr>
            <a:r>
              <a:rPr lang="en">
                <a:solidFill>
                  <a:srgbClr val="333333"/>
                </a:solidFill>
                <a:highlight>
                  <a:srgbClr val="FFFFFF"/>
                </a:highlight>
              </a:rPr>
              <a:t>Blood flow in human body</a:t>
            </a:r>
            <a:endParaRPr>
              <a:solidFill>
                <a:srgbClr val="333333"/>
              </a:solidFill>
              <a:highlight>
                <a:srgbClr val="FFFFFF"/>
              </a:highlight>
            </a:endParaRPr>
          </a:p>
          <a:p>
            <a:pPr marL="457200" lvl="0" indent="-342900" algn="l" rtl="0">
              <a:spcBef>
                <a:spcPts val="0"/>
              </a:spcBef>
              <a:spcAft>
                <a:spcPts val="0"/>
              </a:spcAft>
              <a:buClr>
                <a:srgbClr val="333333"/>
              </a:buClr>
              <a:buSzPts val="1800"/>
              <a:buChar char="●"/>
            </a:pPr>
            <a:r>
              <a:rPr lang="en">
                <a:solidFill>
                  <a:srgbClr val="333333"/>
                </a:solidFill>
                <a:highlight>
                  <a:srgbClr val="FFFFFF"/>
                </a:highlight>
              </a:rPr>
              <a:t>Wind flow around objects such as cars, planes etc.</a:t>
            </a:r>
            <a:endParaRPr>
              <a:solidFill>
                <a:srgbClr val="333333"/>
              </a:solidFill>
              <a:highlight>
                <a:srgbClr val="FFFFFF"/>
              </a:highlight>
            </a:endParaRPr>
          </a:p>
          <a:p>
            <a:pPr marL="0" lvl="0" indent="0" algn="l" rtl="0">
              <a:spcBef>
                <a:spcPts val="1200"/>
              </a:spcBef>
              <a:spcAft>
                <a:spcPts val="1200"/>
              </a:spcAft>
              <a:buNone/>
            </a:pPr>
            <a:r>
              <a:rPr lang="en" b="1">
                <a:solidFill>
                  <a:schemeClr val="dk1"/>
                </a:solidFill>
              </a:rPr>
              <a:t>Investigation of </a:t>
            </a:r>
            <a:r>
              <a:rPr lang="en" b="1">
                <a:solidFill>
                  <a:srgbClr val="333333"/>
                </a:solidFill>
                <a:highlight>
                  <a:srgbClr val="FFFFFF"/>
                </a:highlight>
              </a:rPr>
              <a:t>movement of liquids and gases</a:t>
            </a:r>
            <a:endParaRPr b="1">
              <a:solidFill>
                <a:srgbClr val="333333"/>
              </a:solidFill>
              <a:highlight>
                <a:srgbClr val="FFFFFF"/>
              </a:highlight>
            </a:endParaRPr>
          </a:p>
        </p:txBody>
      </p:sp>
      <p:pic>
        <p:nvPicPr>
          <p:cNvPr id="94" name="Google Shape;94;p16"/>
          <p:cNvPicPr preferRelativeResize="0"/>
          <p:nvPr/>
        </p:nvPicPr>
        <p:blipFill>
          <a:blip r:embed="rId3">
            <a:alphaModFix/>
          </a:blip>
          <a:stretch>
            <a:fillRect/>
          </a:stretch>
        </p:blipFill>
        <p:spPr>
          <a:xfrm>
            <a:off x="1167775" y="2721873"/>
            <a:ext cx="2023275" cy="1712500"/>
          </a:xfrm>
          <a:prstGeom prst="rect">
            <a:avLst/>
          </a:prstGeom>
          <a:noFill/>
          <a:ln>
            <a:noFill/>
          </a:ln>
        </p:spPr>
      </p:pic>
      <p:pic>
        <p:nvPicPr>
          <p:cNvPr id="95" name="Google Shape;95;p16"/>
          <p:cNvPicPr preferRelativeResize="0"/>
          <p:nvPr/>
        </p:nvPicPr>
        <p:blipFill>
          <a:blip r:embed="rId4">
            <a:alphaModFix/>
          </a:blip>
          <a:stretch>
            <a:fillRect/>
          </a:stretch>
        </p:blipFill>
        <p:spPr>
          <a:xfrm>
            <a:off x="4572000" y="2763875"/>
            <a:ext cx="3982176" cy="1712500"/>
          </a:xfrm>
          <a:prstGeom prst="rect">
            <a:avLst/>
          </a:prstGeom>
          <a:noFill/>
          <a:ln>
            <a:noFill/>
          </a:ln>
        </p:spPr>
      </p:pic>
      <p:sp>
        <p:nvSpPr>
          <p:cNvPr id="96" name="Google Shape;96;p16"/>
          <p:cNvSpPr txBox="1"/>
          <p:nvPr/>
        </p:nvSpPr>
        <p:spPr>
          <a:xfrm>
            <a:off x="1612572" y="4608175"/>
            <a:ext cx="896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Proxima Nova"/>
                <a:ea typeface="Proxima Nova"/>
                <a:cs typeface="Proxima Nova"/>
                <a:sym typeface="Proxima Nova"/>
              </a:rPr>
              <a:t>Blood flow</a:t>
            </a:r>
            <a:endParaRPr sz="1200">
              <a:latin typeface="Proxima Nova"/>
              <a:ea typeface="Proxima Nova"/>
              <a:cs typeface="Proxima Nova"/>
              <a:sym typeface="Proxima Nova"/>
            </a:endParaRPr>
          </a:p>
        </p:txBody>
      </p:sp>
      <p:sp>
        <p:nvSpPr>
          <p:cNvPr id="97" name="Google Shape;97;p16"/>
          <p:cNvSpPr txBox="1"/>
          <p:nvPr/>
        </p:nvSpPr>
        <p:spPr>
          <a:xfrm>
            <a:off x="6257647" y="4608175"/>
            <a:ext cx="896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Proxima Nova"/>
                <a:ea typeface="Proxima Nova"/>
                <a:cs typeface="Proxima Nova"/>
                <a:sym typeface="Proxima Nova"/>
              </a:rPr>
              <a:t>Air flow</a:t>
            </a:r>
            <a:endParaRPr sz="1200">
              <a:latin typeface="Proxima Nova"/>
              <a:ea typeface="Proxima Nova"/>
              <a:cs typeface="Proxima Nova"/>
              <a:sym typeface="Proxima Nov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7"/>
          <p:cNvSpPr txBox="1">
            <a:spLocks noGrp="1"/>
          </p:cNvSpPr>
          <p:nvPr>
            <p:ph type="body" idx="1"/>
          </p:nvPr>
        </p:nvSpPr>
        <p:spPr>
          <a:xfrm>
            <a:off x="227725" y="1037000"/>
            <a:ext cx="8520600" cy="8313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1900">
                <a:solidFill>
                  <a:schemeClr val="dk1"/>
                </a:solidFill>
              </a:rPr>
              <a:t>Experimental studies are performed with laboratory-scale protoypes</a:t>
            </a:r>
            <a:endParaRPr sz="1900">
              <a:solidFill>
                <a:schemeClr val="dk1"/>
              </a:solidFill>
            </a:endParaRPr>
          </a:p>
        </p:txBody>
      </p:sp>
      <p:sp>
        <p:nvSpPr>
          <p:cNvPr id="103" name="Google Shape;103;p17"/>
          <p:cNvSpPr txBox="1">
            <a:spLocks noGrp="1"/>
          </p:cNvSpPr>
          <p:nvPr>
            <p:ph type="title"/>
          </p:nvPr>
        </p:nvSpPr>
        <p:spPr>
          <a:xfrm>
            <a:off x="185725" y="2036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a:t>WHAT IS FLUID DYNAMICS?</a:t>
            </a:r>
            <a:endParaRPr sz="3020"/>
          </a:p>
        </p:txBody>
      </p:sp>
      <p:graphicFrame>
        <p:nvGraphicFramePr>
          <p:cNvPr id="104" name="Google Shape;104;p17"/>
          <p:cNvGraphicFramePr/>
          <p:nvPr/>
        </p:nvGraphicFramePr>
        <p:xfrm>
          <a:off x="952500" y="2366100"/>
          <a:ext cx="7239000" cy="1584840"/>
        </p:xfrm>
        <a:graphic>
          <a:graphicData uri="http://schemas.openxmlformats.org/drawingml/2006/table">
            <a:tbl>
              <a:tblPr>
                <a:noFill/>
                <a:tableStyleId>{82B0422C-2276-4116-BE63-A5C42E71EF25}</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
                        <a:t>PROS</a:t>
                      </a:r>
                      <a:endParaRPr/>
                    </a:p>
                  </a:txBody>
                  <a:tcPr marL="91425" marR="91425" marT="91425" marB="91425"/>
                </a:tc>
                <a:tc>
                  <a:txBody>
                    <a:bodyPr/>
                    <a:lstStyle/>
                    <a:p>
                      <a:pPr marL="0" lvl="0" indent="0" algn="ctr" rtl="0">
                        <a:spcBef>
                          <a:spcPts val="0"/>
                        </a:spcBef>
                        <a:spcAft>
                          <a:spcPts val="0"/>
                        </a:spcAft>
                        <a:buNone/>
                      </a:pPr>
                      <a:r>
                        <a:rPr lang="en"/>
                        <a:t>CONS</a:t>
                      </a:r>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a:t>Exact scenario in real world</a:t>
                      </a:r>
                      <a:endParaRPr/>
                    </a:p>
                  </a:txBody>
                  <a:tcPr marL="91425" marR="91425" marT="91425" marB="91425"/>
                </a:tc>
                <a:tc>
                  <a:txBody>
                    <a:bodyPr/>
                    <a:lstStyle/>
                    <a:p>
                      <a:pPr marL="0" lvl="0" indent="0" algn="ctr" rtl="0">
                        <a:spcBef>
                          <a:spcPts val="0"/>
                        </a:spcBef>
                        <a:spcAft>
                          <a:spcPts val="0"/>
                        </a:spcAft>
                        <a:buNone/>
                      </a:pPr>
                      <a:r>
                        <a:rPr lang="en"/>
                        <a:t>Extremely expensive</a:t>
                      </a: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
                        <a:t>Easy to understand</a:t>
                      </a:r>
                      <a:endParaRPr/>
                    </a:p>
                  </a:txBody>
                  <a:tcPr marL="91425" marR="91425" marT="91425" marB="91425"/>
                </a:tc>
                <a:tc>
                  <a:txBody>
                    <a:bodyPr/>
                    <a:lstStyle/>
                    <a:p>
                      <a:pPr marL="0" lvl="0" indent="0" algn="ctr" rtl="0">
                        <a:spcBef>
                          <a:spcPts val="0"/>
                        </a:spcBef>
                        <a:spcAft>
                          <a:spcPts val="0"/>
                        </a:spcAft>
                        <a:buNone/>
                      </a:pPr>
                      <a:r>
                        <a:rPr lang="en"/>
                        <a:t>Fixed setup</a:t>
                      </a:r>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r>
                        <a:rPr lang="en"/>
                        <a:t>Direct measurement</a:t>
                      </a:r>
                      <a:endParaRPr/>
                    </a:p>
                  </a:txBody>
                  <a:tcPr marL="91425" marR="91425" marT="91425" marB="91425"/>
                </a:tc>
                <a:tc>
                  <a:txBody>
                    <a:bodyPr/>
                    <a:lstStyle/>
                    <a:p>
                      <a:pPr marL="0" lvl="0" indent="0" algn="ctr" rtl="0">
                        <a:spcBef>
                          <a:spcPts val="0"/>
                        </a:spcBef>
                        <a:spcAft>
                          <a:spcPts val="0"/>
                        </a:spcAft>
                        <a:buNone/>
                      </a:pPr>
                      <a:r>
                        <a:rPr lang="en"/>
                        <a:t>Requires wide range of tools</a:t>
                      </a:r>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8"/>
          <p:cNvSpPr txBox="1">
            <a:spLocks noGrp="1"/>
          </p:cNvSpPr>
          <p:nvPr>
            <p:ph type="body" idx="1"/>
          </p:nvPr>
        </p:nvSpPr>
        <p:spPr>
          <a:xfrm>
            <a:off x="311700" y="94252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dirty="0">
                <a:solidFill>
                  <a:schemeClr val="dk1"/>
                </a:solidFill>
              </a:rPr>
              <a:t>The most popular experimental setup is wind tunnel</a:t>
            </a:r>
            <a:endParaRPr dirty="0">
              <a:solidFill>
                <a:schemeClr val="dk1"/>
              </a:solidFill>
            </a:endParaRPr>
          </a:p>
        </p:txBody>
      </p:sp>
      <p:sp>
        <p:nvSpPr>
          <p:cNvPr id="110" name="Google Shape;110;p18"/>
          <p:cNvSpPr txBox="1">
            <a:spLocks noGrp="1"/>
          </p:cNvSpPr>
          <p:nvPr>
            <p:ph type="title"/>
          </p:nvPr>
        </p:nvSpPr>
        <p:spPr>
          <a:xfrm>
            <a:off x="185725" y="2036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a:t>WHAT IS FLUID DYNAMICS?</a:t>
            </a:r>
            <a:endParaRPr sz="3020"/>
          </a:p>
        </p:txBody>
      </p:sp>
      <p:pic>
        <p:nvPicPr>
          <p:cNvPr id="2" name="f1-wind-tunnel-trimmed">
            <a:hlinkClick r:id="" action="ppaction://media"/>
            <a:extLst>
              <a:ext uri="{FF2B5EF4-FFF2-40B4-BE49-F238E27FC236}">
                <a16:creationId xmlns:a16="http://schemas.microsoft.com/office/drawing/2014/main" id="{22F9C4CD-F567-C8B6-73A6-D3610AE0E5B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35200" y="1442357"/>
            <a:ext cx="6073600" cy="341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6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a:solidFill>
                  <a:schemeClr val="dk1"/>
                </a:solidFill>
              </a:rPr>
              <a:t>Fluid dynamic simulations</a:t>
            </a:r>
            <a:endParaRPr sz="2000">
              <a:solidFill>
                <a:schemeClr val="dk1"/>
              </a:solidFill>
            </a:endParaRPr>
          </a:p>
          <a:p>
            <a:pPr marL="0" lvl="0" indent="0" algn="l" rtl="0">
              <a:spcBef>
                <a:spcPts val="1200"/>
              </a:spcBef>
              <a:spcAft>
                <a:spcPts val="0"/>
              </a:spcAft>
              <a:buNone/>
            </a:pPr>
            <a:r>
              <a:rPr lang="en" sz="2000">
                <a:solidFill>
                  <a:schemeClr val="dk1"/>
                </a:solidFill>
              </a:rPr>
              <a:t>Thanks to Moore’s Law for powerful CPUs</a:t>
            </a:r>
            <a:endParaRPr sz="2000">
              <a:solidFill>
                <a:schemeClr val="dk1"/>
              </a:solidFill>
            </a:endParaRPr>
          </a:p>
          <a:p>
            <a:pPr marL="0" lvl="0" indent="0" algn="l" rtl="0">
              <a:spcBef>
                <a:spcPts val="1200"/>
              </a:spcBef>
              <a:spcAft>
                <a:spcPts val="0"/>
              </a:spcAft>
              <a:buNone/>
            </a:pPr>
            <a:endParaRPr sz="2000">
              <a:solidFill>
                <a:schemeClr val="dk1"/>
              </a:solidFill>
            </a:endParaRPr>
          </a:p>
          <a:p>
            <a:pPr marL="0" lvl="0" indent="0" algn="l" rtl="0">
              <a:spcBef>
                <a:spcPts val="1200"/>
              </a:spcBef>
              <a:spcAft>
                <a:spcPts val="0"/>
              </a:spcAft>
              <a:buNone/>
            </a:pPr>
            <a:r>
              <a:rPr lang="en" sz="2000">
                <a:solidFill>
                  <a:schemeClr val="dk1"/>
                </a:solidFill>
              </a:rPr>
              <a:t>Popular tools:</a:t>
            </a:r>
            <a:endParaRPr sz="2000">
              <a:solidFill>
                <a:schemeClr val="dk1"/>
              </a:solidFill>
            </a:endParaRPr>
          </a:p>
          <a:p>
            <a:pPr marL="914400" lvl="0" indent="-342900" algn="l" rtl="0">
              <a:spcBef>
                <a:spcPts val="1200"/>
              </a:spcBef>
              <a:spcAft>
                <a:spcPts val="0"/>
              </a:spcAft>
              <a:buClr>
                <a:schemeClr val="dk1"/>
              </a:buClr>
              <a:buSzPts val="1800"/>
              <a:buChar char="●"/>
            </a:pPr>
            <a:r>
              <a:rPr lang="en">
                <a:solidFill>
                  <a:schemeClr val="dk1"/>
                </a:solidFill>
              </a:rPr>
              <a:t>Ansys Fluent</a:t>
            </a:r>
            <a:endParaRPr>
              <a:solidFill>
                <a:schemeClr val="dk1"/>
              </a:solidFill>
            </a:endParaRPr>
          </a:p>
          <a:p>
            <a:pPr marL="914400" lvl="0" indent="-342900" algn="l" rtl="0">
              <a:spcBef>
                <a:spcPts val="0"/>
              </a:spcBef>
              <a:spcAft>
                <a:spcPts val="0"/>
              </a:spcAft>
              <a:buClr>
                <a:schemeClr val="dk1"/>
              </a:buClr>
              <a:buSzPts val="1800"/>
              <a:buChar char="●"/>
            </a:pPr>
            <a:r>
              <a:rPr lang="en">
                <a:solidFill>
                  <a:schemeClr val="dk1"/>
                </a:solidFill>
              </a:rPr>
              <a:t>StarCCM</a:t>
            </a:r>
            <a:endParaRPr>
              <a:solidFill>
                <a:schemeClr val="dk1"/>
              </a:solidFill>
            </a:endParaRPr>
          </a:p>
          <a:p>
            <a:pPr marL="914400" lvl="0" indent="-342900" algn="l" rtl="0">
              <a:spcBef>
                <a:spcPts val="0"/>
              </a:spcBef>
              <a:spcAft>
                <a:spcPts val="0"/>
              </a:spcAft>
              <a:buClr>
                <a:schemeClr val="dk1"/>
              </a:buClr>
              <a:buSzPts val="1800"/>
              <a:buChar char="●"/>
            </a:pPr>
            <a:r>
              <a:rPr lang="en">
                <a:solidFill>
                  <a:schemeClr val="dk1"/>
                </a:solidFill>
              </a:rPr>
              <a:t>OpenFOAM</a:t>
            </a:r>
            <a:endParaRPr>
              <a:solidFill>
                <a:schemeClr val="dk1"/>
              </a:solidFill>
            </a:endParaRPr>
          </a:p>
          <a:p>
            <a:pPr marL="0" lvl="0" indent="0" algn="l" rtl="0">
              <a:spcBef>
                <a:spcPts val="1200"/>
              </a:spcBef>
              <a:spcAft>
                <a:spcPts val="1200"/>
              </a:spcAft>
              <a:buNone/>
            </a:pPr>
            <a:endParaRPr/>
          </a:p>
        </p:txBody>
      </p:sp>
      <p:sp>
        <p:nvSpPr>
          <p:cNvPr id="117" name="Google Shape;117;p19"/>
          <p:cNvSpPr txBox="1">
            <a:spLocks noGrp="1"/>
          </p:cNvSpPr>
          <p:nvPr>
            <p:ph type="title"/>
          </p:nvPr>
        </p:nvSpPr>
        <p:spPr>
          <a:xfrm>
            <a:off x="185725" y="2036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a:t>COMPUTATIONAL FLUID DYNAMICS</a:t>
            </a:r>
            <a:endParaRPr sz="3020"/>
          </a:p>
        </p:txBody>
      </p:sp>
      <p:graphicFrame>
        <p:nvGraphicFramePr>
          <p:cNvPr id="118" name="Google Shape;118;p19"/>
          <p:cNvGraphicFramePr/>
          <p:nvPr/>
        </p:nvGraphicFramePr>
        <p:xfrm>
          <a:off x="4056375" y="2357100"/>
          <a:ext cx="4649950" cy="2235645"/>
        </p:xfrm>
        <a:graphic>
          <a:graphicData uri="http://schemas.openxmlformats.org/drawingml/2006/table">
            <a:tbl>
              <a:tblPr>
                <a:noFill/>
                <a:tableStyleId>{82B0422C-2276-4116-BE63-A5C42E71EF25}</a:tableStyleId>
              </a:tblPr>
              <a:tblGrid>
                <a:gridCol w="2324975">
                  <a:extLst>
                    <a:ext uri="{9D8B030D-6E8A-4147-A177-3AD203B41FA5}">
                      <a16:colId xmlns:a16="http://schemas.microsoft.com/office/drawing/2014/main" val="20000"/>
                    </a:ext>
                  </a:extLst>
                </a:gridCol>
                <a:gridCol w="2324975">
                  <a:extLst>
                    <a:ext uri="{9D8B030D-6E8A-4147-A177-3AD203B41FA5}">
                      <a16:colId xmlns:a16="http://schemas.microsoft.com/office/drawing/2014/main" val="20001"/>
                    </a:ext>
                  </a:extLst>
                </a:gridCol>
              </a:tblGrid>
              <a:tr h="542025">
                <a:tc>
                  <a:txBody>
                    <a:bodyPr/>
                    <a:lstStyle/>
                    <a:p>
                      <a:pPr marL="0" lvl="0" indent="0" algn="ctr" rtl="0">
                        <a:spcBef>
                          <a:spcPts val="0"/>
                        </a:spcBef>
                        <a:spcAft>
                          <a:spcPts val="0"/>
                        </a:spcAft>
                        <a:buNone/>
                      </a:pPr>
                      <a:r>
                        <a:rPr lang="en"/>
                        <a:t>PROS</a:t>
                      </a:r>
                      <a:endParaRPr/>
                    </a:p>
                  </a:txBody>
                  <a:tcPr marL="91425" marR="91425" marT="91425" marB="91425" anchor="ctr"/>
                </a:tc>
                <a:tc>
                  <a:txBody>
                    <a:bodyPr/>
                    <a:lstStyle/>
                    <a:p>
                      <a:pPr marL="0" lvl="0" indent="0" algn="ctr" rtl="0">
                        <a:spcBef>
                          <a:spcPts val="0"/>
                        </a:spcBef>
                        <a:spcAft>
                          <a:spcPts val="0"/>
                        </a:spcAft>
                        <a:buNone/>
                      </a:pPr>
                      <a:r>
                        <a:rPr lang="en"/>
                        <a:t>CONS</a:t>
                      </a:r>
                      <a:endParaRPr/>
                    </a:p>
                  </a:txBody>
                  <a:tcPr marL="91425" marR="91425" marT="91425" marB="91425" anchor="ctr"/>
                </a:tc>
                <a:extLst>
                  <a:ext uri="{0D108BD9-81ED-4DB2-BD59-A6C34878D82A}">
                    <a16:rowId xmlns:a16="http://schemas.microsoft.com/office/drawing/2014/main" val="10000"/>
                  </a:ext>
                </a:extLst>
              </a:tr>
              <a:tr h="542025">
                <a:tc>
                  <a:txBody>
                    <a:bodyPr/>
                    <a:lstStyle/>
                    <a:p>
                      <a:pPr marL="0" lvl="0" indent="0" algn="ctr" rtl="0">
                        <a:spcBef>
                          <a:spcPts val="0"/>
                        </a:spcBef>
                        <a:spcAft>
                          <a:spcPts val="0"/>
                        </a:spcAft>
                        <a:buNone/>
                      </a:pPr>
                      <a:r>
                        <a:rPr lang="en"/>
                        <a:t>No physical setup and rapid design</a:t>
                      </a:r>
                      <a:endParaRPr/>
                    </a:p>
                  </a:txBody>
                  <a:tcPr marL="91425" marR="91425" marT="91425" marB="91425" anchor="ctr"/>
                </a:tc>
                <a:tc>
                  <a:txBody>
                    <a:bodyPr/>
                    <a:lstStyle/>
                    <a:p>
                      <a:pPr marL="0" lvl="0" indent="0" algn="ctr" rtl="0">
                        <a:spcBef>
                          <a:spcPts val="0"/>
                        </a:spcBef>
                        <a:spcAft>
                          <a:spcPts val="0"/>
                        </a:spcAft>
                        <a:buNone/>
                      </a:pPr>
                      <a:r>
                        <a:rPr lang="en"/>
                        <a:t>Needs compute resouces</a:t>
                      </a:r>
                      <a:endParaRPr/>
                    </a:p>
                  </a:txBody>
                  <a:tcPr marL="91425" marR="91425" marT="91425" marB="91425" anchor="ctr"/>
                </a:tc>
                <a:extLst>
                  <a:ext uri="{0D108BD9-81ED-4DB2-BD59-A6C34878D82A}">
                    <a16:rowId xmlns:a16="http://schemas.microsoft.com/office/drawing/2014/main" val="10001"/>
                  </a:ext>
                </a:extLst>
              </a:tr>
              <a:tr h="542025">
                <a:tc>
                  <a:txBody>
                    <a:bodyPr/>
                    <a:lstStyle/>
                    <a:p>
                      <a:pPr marL="0" lvl="0" indent="0" algn="ctr" rtl="0">
                        <a:spcBef>
                          <a:spcPts val="0"/>
                        </a:spcBef>
                        <a:spcAft>
                          <a:spcPts val="0"/>
                        </a:spcAft>
                        <a:buNone/>
                      </a:pPr>
                      <a:r>
                        <a:rPr lang="en"/>
                        <a:t>Much cheaper</a:t>
                      </a:r>
                      <a:endParaRPr/>
                    </a:p>
                  </a:txBody>
                  <a:tcPr marL="91425" marR="91425" marT="91425" marB="91425" anchor="ctr"/>
                </a:tc>
                <a:tc>
                  <a:txBody>
                    <a:bodyPr/>
                    <a:lstStyle/>
                    <a:p>
                      <a:pPr marL="0" lvl="0" indent="0" algn="ctr" rtl="0">
                        <a:spcBef>
                          <a:spcPts val="0"/>
                        </a:spcBef>
                        <a:spcAft>
                          <a:spcPts val="0"/>
                        </a:spcAft>
                        <a:buNone/>
                      </a:pPr>
                      <a:r>
                        <a:rPr lang="en"/>
                        <a:t>Limited to the model</a:t>
                      </a:r>
                      <a:endParaRPr/>
                    </a:p>
                  </a:txBody>
                  <a:tcPr marL="91425" marR="91425" marT="91425" marB="91425" anchor="ctr"/>
                </a:tc>
                <a:extLst>
                  <a:ext uri="{0D108BD9-81ED-4DB2-BD59-A6C34878D82A}">
                    <a16:rowId xmlns:a16="http://schemas.microsoft.com/office/drawing/2014/main" val="10002"/>
                  </a:ext>
                </a:extLst>
              </a:tr>
              <a:tr h="542025">
                <a:tc>
                  <a:txBody>
                    <a:bodyPr/>
                    <a:lstStyle/>
                    <a:p>
                      <a:pPr marL="0" lvl="0" indent="0" algn="ctr" rtl="0">
                        <a:spcBef>
                          <a:spcPts val="0"/>
                        </a:spcBef>
                        <a:spcAft>
                          <a:spcPts val="0"/>
                        </a:spcAft>
                        <a:buNone/>
                      </a:pPr>
                      <a:r>
                        <a:rPr lang="en"/>
                        <a:t>Gathers lots of data</a:t>
                      </a:r>
                      <a:endParaRPr/>
                    </a:p>
                  </a:txBody>
                  <a:tcPr marL="91425" marR="91425" marT="91425" marB="91425" anchor="ctr"/>
                </a:tc>
                <a:tc>
                  <a:txBody>
                    <a:bodyPr/>
                    <a:lstStyle/>
                    <a:p>
                      <a:pPr marL="0" lvl="0" indent="0" algn="ctr" rtl="0">
                        <a:spcBef>
                          <a:spcPts val="0"/>
                        </a:spcBef>
                        <a:spcAft>
                          <a:spcPts val="0"/>
                        </a:spcAft>
                        <a:buNone/>
                      </a:pPr>
                      <a:r>
                        <a:rPr lang="en"/>
                        <a:t>Not easy to understand</a:t>
                      </a:r>
                      <a:endParaRPr/>
                    </a:p>
                  </a:txBody>
                  <a:tcPr marL="91425" marR="91425" marT="91425" marB="91425" anchor="ctr"/>
                </a:tc>
                <a:extLst>
                  <a:ext uri="{0D108BD9-81ED-4DB2-BD59-A6C34878D82A}">
                    <a16:rowId xmlns:a16="http://schemas.microsoft.com/office/drawing/2014/main" val="10003"/>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dk1"/>
                </a:solidFill>
              </a:rPr>
              <a:t>Rear wings drug reduction system (DRS) simulation with CFD</a:t>
            </a:r>
            <a:endParaRPr>
              <a:solidFill>
                <a:schemeClr val="dk1"/>
              </a:solidFill>
            </a:endParaRPr>
          </a:p>
          <a:p>
            <a:pPr marL="0" lvl="0" indent="0" algn="l" rtl="0">
              <a:spcBef>
                <a:spcPts val="1200"/>
              </a:spcBef>
              <a:spcAft>
                <a:spcPts val="1200"/>
              </a:spcAft>
              <a:buNone/>
            </a:pPr>
            <a:r>
              <a:rPr lang="en">
                <a:solidFill>
                  <a:srgbClr val="333333"/>
                </a:solidFill>
                <a:highlight>
                  <a:srgbClr val="FFFFFF"/>
                </a:highlight>
              </a:rPr>
              <a:t>Helps engineers save a lot of time by making certain calculations</a:t>
            </a:r>
            <a:endParaRPr/>
          </a:p>
        </p:txBody>
      </p:sp>
      <p:sp>
        <p:nvSpPr>
          <p:cNvPr id="124" name="Google Shape;124;p20"/>
          <p:cNvSpPr txBox="1">
            <a:spLocks noGrp="1"/>
          </p:cNvSpPr>
          <p:nvPr>
            <p:ph type="title"/>
          </p:nvPr>
        </p:nvSpPr>
        <p:spPr>
          <a:xfrm>
            <a:off x="185725" y="2036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a:t>COMPUTATIONAL FLUID DYNAMICS</a:t>
            </a:r>
            <a:endParaRPr sz="3020"/>
          </a:p>
        </p:txBody>
      </p:sp>
      <p:pic>
        <p:nvPicPr>
          <p:cNvPr id="3" name="f1-drs.mp4">
            <a:hlinkClick r:id="" action="ppaction://media"/>
            <a:extLst>
              <a:ext uri="{FF2B5EF4-FFF2-40B4-BE49-F238E27FC236}">
                <a16:creationId xmlns:a16="http://schemas.microsoft.com/office/drawing/2014/main" id="{509110A5-1610-7096-2068-90E6E15D193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56987" y="2076627"/>
            <a:ext cx="5115898" cy="28776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1"/>
          <p:cNvSpPr txBox="1">
            <a:spLocks noGrp="1"/>
          </p:cNvSpPr>
          <p:nvPr>
            <p:ph type="body" idx="1"/>
          </p:nvPr>
        </p:nvSpPr>
        <p:spPr>
          <a:xfrm>
            <a:off x="311700" y="1131475"/>
            <a:ext cx="3782100" cy="37182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1908">
                <a:solidFill>
                  <a:srgbClr val="333333"/>
                </a:solidFill>
                <a:highlight>
                  <a:srgbClr val="FFFFFF"/>
                </a:highlight>
                <a:latin typeface="Roboto"/>
                <a:ea typeface="Roboto"/>
                <a:cs typeface="Roboto"/>
                <a:sym typeface="Roboto"/>
              </a:rPr>
              <a:t>FIA brought in certain rules and regulations, including limitations on CFD and Wind Tunnels.</a:t>
            </a:r>
            <a:endParaRPr sz="1908">
              <a:solidFill>
                <a:srgbClr val="333333"/>
              </a:solidFill>
              <a:highlight>
                <a:srgbClr val="FFFFFF"/>
              </a:highlight>
              <a:latin typeface="Roboto"/>
              <a:ea typeface="Roboto"/>
              <a:cs typeface="Roboto"/>
              <a:sym typeface="Roboto"/>
            </a:endParaRPr>
          </a:p>
          <a:p>
            <a:pPr marL="0" lvl="0" indent="0" algn="l" rtl="0">
              <a:spcBef>
                <a:spcPts val="1200"/>
              </a:spcBef>
              <a:spcAft>
                <a:spcPts val="0"/>
              </a:spcAft>
              <a:buNone/>
            </a:pPr>
            <a:endParaRPr sz="1908">
              <a:solidFill>
                <a:srgbClr val="333333"/>
              </a:solidFill>
              <a:highlight>
                <a:srgbClr val="FFFFFF"/>
              </a:highlight>
              <a:latin typeface="Roboto"/>
              <a:ea typeface="Roboto"/>
              <a:cs typeface="Roboto"/>
              <a:sym typeface="Roboto"/>
            </a:endParaRPr>
          </a:p>
          <a:p>
            <a:pPr marL="0" lvl="0" indent="0" algn="l" rtl="0">
              <a:spcBef>
                <a:spcPts val="1200"/>
              </a:spcBef>
              <a:spcAft>
                <a:spcPts val="0"/>
              </a:spcAft>
              <a:buNone/>
            </a:pPr>
            <a:r>
              <a:rPr lang="en" sz="1908">
                <a:solidFill>
                  <a:srgbClr val="333333"/>
                </a:solidFill>
                <a:highlight>
                  <a:srgbClr val="FFFFFF"/>
                </a:highlight>
                <a:latin typeface="Roboto"/>
                <a:ea typeface="Roboto"/>
                <a:cs typeface="Roboto"/>
                <a:sym typeface="Roboto"/>
              </a:rPr>
              <a:t>According to the 2022 rules and regulations, the team that finishes last will receive the maximum amount of CFD and Wind Tunnel time, while the team finishing 1st will receive the minimum. </a:t>
            </a:r>
            <a:endParaRPr sz="1908">
              <a:solidFill>
                <a:srgbClr val="333333"/>
              </a:solidFill>
              <a:highlight>
                <a:srgbClr val="FFFFFF"/>
              </a:highlight>
              <a:latin typeface="Roboto"/>
              <a:ea typeface="Roboto"/>
              <a:cs typeface="Roboto"/>
              <a:sym typeface="Roboto"/>
            </a:endParaRPr>
          </a:p>
          <a:p>
            <a:pPr marL="0" lvl="0" indent="0" algn="l" rtl="0">
              <a:spcBef>
                <a:spcPts val="1200"/>
              </a:spcBef>
              <a:spcAft>
                <a:spcPts val="1200"/>
              </a:spcAft>
              <a:buNone/>
            </a:pPr>
            <a:endParaRPr sz="1200">
              <a:solidFill>
                <a:srgbClr val="333333"/>
              </a:solidFill>
              <a:highlight>
                <a:srgbClr val="FFFFFF"/>
              </a:highlight>
              <a:latin typeface="Roboto"/>
              <a:ea typeface="Roboto"/>
              <a:cs typeface="Roboto"/>
              <a:sym typeface="Roboto"/>
            </a:endParaRPr>
          </a:p>
        </p:txBody>
      </p:sp>
      <p:sp>
        <p:nvSpPr>
          <p:cNvPr id="131" name="Google Shape;131;p21"/>
          <p:cNvSpPr txBox="1">
            <a:spLocks noGrp="1"/>
          </p:cNvSpPr>
          <p:nvPr>
            <p:ph type="title"/>
          </p:nvPr>
        </p:nvSpPr>
        <p:spPr>
          <a:xfrm>
            <a:off x="185725" y="2036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a:t>COMPUTATIONAL FLUID DYNAMICS</a:t>
            </a:r>
            <a:endParaRPr sz="3020"/>
          </a:p>
        </p:txBody>
      </p:sp>
      <p:pic>
        <p:nvPicPr>
          <p:cNvPr id="132" name="Google Shape;132;p21"/>
          <p:cNvPicPr preferRelativeResize="0"/>
          <p:nvPr/>
        </p:nvPicPr>
        <p:blipFill>
          <a:blip r:embed="rId3">
            <a:alphaModFix/>
          </a:blip>
          <a:stretch>
            <a:fillRect/>
          </a:stretch>
        </p:blipFill>
        <p:spPr>
          <a:xfrm>
            <a:off x="4246200" y="928700"/>
            <a:ext cx="4460125" cy="3549895"/>
          </a:xfrm>
          <a:prstGeom prst="rect">
            <a:avLst/>
          </a:prstGeom>
          <a:noFill/>
          <a:ln>
            <a:noFill/>
          </a:ln>
          <a:effectLst>
            <a:outerShdw blurRad="57150" dist="19050" dir="5400000" algn="bl" rotWithShape="0">
              <a:srgbClr val="000000">
                <a:alpha val="50000"/>
              </a:srgbClr>
            </a:outerShdw>
          </a:effectLst>
        </p:spPr>
      </p:pic>
      <p:sp>
        <p:nvSpPr>
          <p:cNvPr id="133" name="Google Shape;133;p21"/>
          <p:cNvSpPr txBox="1"/>
          <p:nvPr/>
        </p:nvSpPr>
        <p:spPr>
          <a:xfrm>
            <a:off x="4246213" y="4478600"/>
            <a:ext cx="4460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333333"/>
                </a:solidFill>
                <a:highlight>
                  <a:srgbClr val="FFFFFF"/>
                </a:highlight>
                <a:latin typeface="Roboto"/>
                <a:ea typeface="Roboto"/>
                <a:cs typeface="Roboto"/>
                <a:sym typeface="Roboto"/>
              </a:rPr>
              <a:t>The percentage of aerodynamic testing each team compared to the rest for the 2023 season.</a:t>
            </a:r>
            <a:endParaRPr sz="1200"/>
          </a:p>
        </p:txBody>
      </p:sp>
    </p:spTree>
  </p:cSld>
  <p:clrMapOvr>
    <a:masterClrMapping/>
  </p:clrMapOvr>
</p:sld>
</file>

<file path=ppt/theme/theme1.xml><?xml version="1.0" encoding="utf-8"?>
<a:theme xmlns:a="http://schemas.openxmlformats.org/drawingml/2006/main"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481</Words>
  <Application>Microsoft Macintosh PowerPoint</Application>
  <PresentationFormat>On-screen Show (16:9)</PresentationFormat>
  <Paragraphs>99</Paragraphs>
  <Slides>14</Slides>
  <Notes>14</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Proxima Nova</vt:lpstr>
      <vt:lpstr>Arial</vt:lpstr>
      <vt:lpstr>Roboto</vt:lpstr>
      <vt:lpstr>Spearmint</vt:lpstr>
      <vt:lpstr>HOW HPC INCREASED THE COMPETITION IN F1</vt:lpstr>
      <vt:lpstr>CONTENT</vt:lpstr>
      <vt:lpstr>HPC APPLICATIONS</vt:lpstr>
      <vt:lpstr>WHAT IS FLUID DYNAMICS?</vt:lpstr>
      <vt:lpstr>WHAT IS FLUID DYNAMICS?</vt:lpstr>
      <vt:lpstr>WHAT IS FLUID DYNAMICS?</vt:lpstr>
      <vt:lpstr>COMPUTATIONAL FLUID DYNAMICS</vt:lpstr>
      <vt:lpstr>COMPUTATIONAL FLUID DYNAMICS</vt:lpstr>
      <vt:lpstr>COMPUTATIONAL FLUID DYNAMICS</vt:lpstr>
      <vt:lpstr>COMPUTATIONAL FLUID DYNAMICS</vt:lpstr>
      <vt:lpstr>INVESTMENT OF TEAMS</vt:lpstr>
      <vt:lpstr>SUCCESS STORIES</vt:lpstr>
      <vt:lpstr>RESULT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HPC INCREASED THE COMPETITION IN F1</dc:title>
  <cp:lastModifiedBy>Mirac Aydin</cp:lastModifiedBy>
  <cp:revision>1</cp:revision>
  <dcterms:modified xsi:type="dcterms:W3CDTF">2023-05-29T15:08:59Z</dcterms:modified>
</cp:coreProperties>
</file>